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9144000" cy="5143500" type="screen16x9"/>
  <p:notesSz cx="6858000" cy="9144000"/>
  <p:embeddedFontLst>
    <p:embeddedFont>
      <p:font typeface="Exo 2" panose="020B0604020202020204" charset="0"/>
      <p:regular r:id="rId22"/>
      <p:bold r:id="rId23"/>
      <p:italic r:id="rId24"/>
      <p:boldItalic r:id="rId25"/>
    </p:embeddedFont>
    <p:embeddedFont>
      <p:font typeface="Fira Sans Extra Condensed Medium" panose="020B0604020202020204" charset="0"/>
      <p:regular r:id="rId26"/>
      <p:bold r:id="rId27"/>
      <p:italic r:id="rId28"/>
      <p:boldItalic r:id="rId29"/>
    </p:embeddedFont>
    <p:embeddedFont>
      <p:font typeface="Roboto Condensed" panose="020B0604020202020204" charset="0"/>
      <p:regular r:id="rId30"/>
      <p:bold r:id="rId31"/>
      <p:italic r:id="rId32"/>
      <p:boldItalic r:id="rId33"/>
    </p:embeddedFont>
    <p:embeddedFont>
      <p:font typeface="Roboto Condensed Light" panose="020B0604020202020204" charset="0"/>
      <p:regular r:id="rId34"/>
      <p:bold r:id="rId35"/>
      <p:italic r:id="rId36"/>
      <p:boldItalic r:id="rId37"/>
    </p:embeddedFont>
    <p:embeddedFont>
      <p:font typeface="Squada One" panose="020B0604020202020204" charset="0"/>
      <p:regular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84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34" Type="http://schemas.openxmlformats.org/officeDocument/2006/relationships/font" Target="fonts/font13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font" Target="fonts/font1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font" Target="fonts/font16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font" Target="fonts/font1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font" Target="fonts/font1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419515fe0b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419515fe0b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8b72ef7b6d_3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8b72ef7b6d_3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8b72ef7b6d_3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8b72ef7b6d_3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8a1835f6b2_0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8a1835f6b2_0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8a5c6b317f_3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8a5c6b317f_3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8b72ef7b6d_3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8b72ef7b6d_3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8b72ef7b6d_3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8b72ef7b6d_3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8b72ef7b6d_3_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8b72ef7b6d_3_1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Likes and comments are summed across all post for each food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8b02e205e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8b02e205e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Some possible roles you can pick from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Compiling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Cleaning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Crawler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Analyst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Visualization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Report Writing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Report Compiling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1D1C1D"/>
                </a:solidFill>
                <a:highlight>
                  <a:srgbClr val="FFFFFF"/>
                </a:highlight>
              </a:rPr>
              <a:t> </a:t>
            </a:r>
            <a:r>
              <a:rPr lang="en" sz="1150" b="1">
                <a:solidFill>
                  <a:srgbClr val="1D1C1D"/>
                </a:solidFill>
                <a:highlight>
                  <a:srgbClr val="FFFFFF"/>
                </a:highlight>
              </a:rPr>
              <a:t>business gathering</a:t>
            </a:r>
            <a:endParaRPr sz="1150" b="1">
              <a:solidFill>
                <a:srgbClr val="1D1C1D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 b="1">
                <a:solidFill>
                  <a:srgbClr val="1D1C1D"/>
                </a:solidFill>
                <a:highlight>
                  <a:srgbClr val="FFFFFF"/>
                </a:highlight>
              </a:rPr>
              <a:t>report writer</a:t>
            </a:r>
            <a:r>
              <a:rPr lang="en" sz="1150">
                <a:solidFill>
                  <a:srgbClr val="1D1C1D"/>
                </a:solidFill>
                <a:highlight>
                  <a:srgbClr val="FFFFFF"/>
                </a:highlight>
              </a:rPr>
              <a:t>, </a:t>
            </a:r>
            <a:r>
              <a:rPr lang="en" sz="1150" b="1">
                <a:solidFill>
                  <a:srgbClr val="1D1C1D"/>
                </a:solidFill>
                <a:highlight>
                  <a:srgbClr val="FFFFFF"/>
                </a:highlight>
              </a:rPr>
              <a:t>web scraping programmer</a:t>
            </a:r>
            <a:r>
              <a:rPr lang="en" sz="1150">
                <a:solidFill>
                  <a:srgbClr val="1D1C1D"/>
                </a:solidFill>
                <a:highlight>
                  <a:srgbClr val="FFFFFF"/>
                </a:highlight>
              </a:rPr>
              <a:t>, </a:t>
            </a:r>
            <a:r>
              <a:rPr lang="en" sz="1150" b="1">
                <a:solidFill>
                  <a:srgbClr val="1D1C1D"/>
                </a:solidFill>
                <a:highlight>
                  <a:srgbClr val="FFFFFF"/>
                </a:highlight>
              </a:rPr>
              <a:t>data analysis programmer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419515fe0b_0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419515fe0b_0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8b72ef7b6d_3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8b72ef7b6d_3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8a5c6b317f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8a5c6b317f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5465e7bc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5465e7bc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See influencers’ post (30 may-30 june) -&gt; gain insights into what food they’re promoting. Being influencers, they are the best ppl we can learn from to predict upcoming trend -&gt; give the insight of trending food to entrepreneurs to give them an idea of what to sell/what to incorporate into their menu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419515fe0b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419515fe0b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8b02e205e3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8b02e205e3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8b72ef7b6d_3_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8b72ef7b6d_3_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8b72ef7b6d_3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8b72ef7b6d_3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8b72ef7b6d_3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8b72ef7b6d_3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>
  <p:cSld name="CUSTOM_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135981" y="1393699"/>
            <a:ext cx="68868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3670681" y="2933522"/>
            <a:ext cx="43521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3">
  <p:cSld name="CUSTOM_2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1"/>
          <p:cNvSpPr txBox="1">
            <a:spLocks noGrp="1"/>
          </p:cNvSpPr>
          <p:nvPr>
            <p:ph type="ctrTitle"/>
          </p:nvPr>
        </p:nvSpPr>
        <p:spPr>
          <a:xfrm flipH="1">
            <a:off x="2754543" y="1347038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6" name="Google Shape;66;p11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4970943" y="1035213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7" name="Google Shape;67;p11"/>
          <p:cNvSpPr txBox="1">
            <a:spLocks noGrp="1"/>
          </p:cNvSpPr>
          <p:nvPr>
            <p:ph type="subTitle" idx="1"/>
          </p:nvPr>
        </p:nvSpPr>
        <p:spPr>
          <a:xfrm>
            <a:off x="3725343" y="2742989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x Columns">
  <p:cSld name="CUSTOM_2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2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0" name="Google Shape;70;p12"/>
          <p:cNvSpPr txBox="1">
            <a:spLocks noGrp="1"/>
          </p:cNvSpPr>
          <p:nvPr>
            <p:ph type="ctrTitle" idx="2"/>
          </p:nvPr>
        </p:nvSpPr>
        <p:spPr>
          <a:xfrm>
            <a:off x="464478" y="1806500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12"/>
          <p:cNvSpPr txBox="1">
            <a:spLocks noGrp="1"/>
          </p:cNvSpPr>
          <p:nvPr>
            <p:ph type="subTitle" idx="1"/>
          </p:nvPr>
        </p:nvSpPr>
        <p:spPr>
          <a:xfrm>
            <a:off x="616128" y="2100749"/>
            <a:ext cx="1477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72" name="Google Shape;72;p12"/>
          <p:cNvSpPr txBox="1">
            <a:spLocks noGrp="1"/>
          </p:cNvSpPr>
          <p:nvPr>
            <p:ph type="ctrTitle" idx="3"/>
          </p:nvPr>
        </p:nvSpPr>
        <p:spPr>
          <a:xfrm>
            <a:off x="2077426" y="1806500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73" name="Google Shape;73;p12"/>
          <p:cNvSpPr txBox="1">
            <a:spLocks noGrp="1"/>
          </p:cNvSpPr>
          <p:nvPr>
            <p:ph type="subTitle" idx="4"/>
          </p:nvPr>
        </p:nvSpPr>
        <p:spPr>
          <a:xfrm>
            <a:off x="2229076" y="2100749"/>
            <a:ext cx="1477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74" name="Google Shape;74;p12"/>
          <p:cNvSpPr txBox="1">
            <a:spLocks noGrp="1"/>
          </p:cNvSpPr>
          <p:nvPr>
            <p:ph type="ctrTitle" idx="5"/>
          </p:nvPr>
        </p:nvSpPr>
        <p:spPr>
          <a:xfrm>
            <a:off x="3690375" y="1806500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75" name="Google Shape;75;p12"/>
          <p:cNvSpPr txBox="1">
            <a:spLocks noGrp="1"/>
          </p:cNvSpPr>
          <p:nvPr>
            <p:ph type="subTitle" idx="6"/>
          </p:nvPr>
        </p:nvSpPr>
        <p:spPr>
          <a:xfrm>
            <a:off x="3842025" y="2100749"/>
            <a:ext cx="1477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ctrTitle" idx="7"/>
          </p:nvPr>
        </p:nvSpPr>
        <p:spPr>
          <a:xfrm>
            <a:off x="3707117" y="3549862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subTitle" idx="8"/>
          </p:nvPr>
        </p:nvSpPr>
        <p:spPr>
          <a:xfrm>
            <a:off x="3858772" y="3890201"/>
            <a:ext cx="1477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ctrTitle" idx="9"/>
          </p:nvPr>
        </p:nvSpPr>
        <p:spPr>
          <a:xfrm>
            <a:off x="5343519" y="3549862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ubTitle" idx="13"/>
          </p:nvPr>
        </p:nvSpPr>
        <p:spPr>
          <a:xfrm>
            <a:off x="5500261" y="3890201"/>
            <a:ext cx="1477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ctrTitle" idx="14"/>
          </p:nvPr>
        </p:nvSpPr>
        <p:spPr>
          <a:xfrm>
            <a:off x="6979921" y="3549862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subTitle" idx="15"/>
          </p:nvPr>
        </p:nvSpPr>
        <p:spPr>
          <a:xfrm>
            <a:off x="7141750" y="3890201"/>
            <a:ext cx="14568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">
  <p:cSld name="CUSTOM_25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ctrTitle" idx="2"/>
          </p:nvPr>
        </p:nvSpPr>
        <p:spPr>
          <a:xfrm>
            <a:off x="1741950" y="2846700"/>
            <a:ext cx="12579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subTitle" idx="1"/>
          </p:nvPr>
        </p:nvSpPr>
        <p:spPr>
          <a:xfrm>
            <a:off x="1741950" y="1650025"/>
            <a:ext cx="21573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3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ctrTitle" idx="3"/>
          </p:nvPr>
        </p:nvSpPr>
        <p:spPr>
          <a:xfrm>
            <a:off x="5633751" y="3635300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subTitle" idx="4"/>
          </p:nvPr>
        </p:nvSpPr>
        <p:spPr>
          <a:xfrm>
            <a:off x="5256958" y="2440056"/>
            <a:ext cx="21573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3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2">
  <p:cSld name="CUSTOM_15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4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4">
  <p:cSld name="CUSTOM_2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5"/>
          <p:cNvSpPr txBox="1">
            <a:spLocks noGrp="1"/>
          </p:cNvSpPr>
          <p:nvPr>
            <p:ph type="ctrTitle"/>
          </p:nvPr>
        </p:nvSpPr>
        <p:spPr>
          <a:xfrm flipH="1">
            <a:off x="1180003" y="1347038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2" name="Google Shape;92;p15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1180003" y="1035213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93" name="Google Shape;93;p15"/>
          <p:cNvSpPr txBox="1">
            <a:spLocks noGrp="1"/>
          </p:cNvSpPr>
          <p:nvPr>
            <p:ph type="subTitle" idx="1"/>
          </p:nvPr>
        </p:nvSpPr>
        <p:spPr>
          <a:xfrm>
            <a:off x="1180003" y="2742989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s">
  <p:cSld name="CUSTOM_28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6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6" name="Google Shape;96;p16"/>
          <p:cNvSpPr txBox="1">
            <a:spLocks noGrp="1"/>
          </p:cNvSpPr>
          <p:nvPr>
            <p:ph type="ctrTitle" idx="2"/>
          </p:nvPr>
        </p:nvSpPr>
        <p:spPr>
          <a:xfrm>
            <a:off x="2285760" y="1652042"/>
            <a:ext cx="17931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97" name="Google Shape;97;p16"/>
          <p:cNvSpPr txBox="1">
            <a:spLocks noGrp="1"/>
          </p:cNvSpPr>
          <p:nvPr>
            <p:ph type="subTitle" idx="1"/>
          </p:nvPr>
        </p:nvSpPr>
        <p:spPr>
          <a:xfrm>
            <a:off x="2285760" y="1946292"/>
            <a:ext cx="1708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98" name="Google Shape;98;p16"/>
          <p:cNvSpPr txBox="1">
            <a:spLocks noGrp="1"/>
          </p:cNvSpPr>
          <p:nvPr>
            <p:ph type="ctrTitle" idx="3"/>
          </p:nvPr>
        </p:nvSpPr>
        <p:spPr>
          <a:xfrm>
            <a:off x="2285760" y="3570573"/>
            <a:ext cx="17931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99" name="Google Shape;99;p16"/>
          <p:cNvSpPr txBox="1">
            <a:spLocks noGrp="1"/>
          </p:cNvSpPr>
          <p:nvPr>
            <p:ph type="subTitle" idx="4"/>
          </p:nvPr>
        </p:nvSpPr>
        <p:spPr>
          <a:xfrm>
            <a:off x="2285760" y="3864823"/>
            <a:ext cx="1708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00" name="Google Shape;100;p16"/>
          <p:cNvSpPr txBox="1">
            <a:spLocks noGrp="1"/>
          </p:cNvSpPr>
          <p:nvPr>
            <p:ph type="ctrTitle" idx="5"/>
          </p:nvPr>
        </p:nvSpPr>
        <p:spPr>
          <a:xfrm>
            <a:off x="5047297" y="1652042"/>
            <a:ext cx="17931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01" name="Google Shape;101;p16"/>
          <p:cNvSpPr txBox="1">
            <a:spLocks noGrp="1"/>
          </p:cNvSpPr>
          <p:nvPr>
            <p:ph type="subTitle" idx="6"/>
          </p:nvPr>
        </p:nvSpPr>
        <p:spPr>
          <a:xfrm>
            <a:off x="5047299" y="1946292"/>
            <a:ext cx="17931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02" name="Google Shape;102;p16"/>
          <p:cNvSpPr txBox="1">
            <a:spLocks noGrp="1"/>
          </p:cNvSpPr>
          <p:nvPr>
            <p:ph type="ctrTitle" idx="7"/>
          </p:nvPr>
        </p:nvSpPr>
        <p:spPr>
          <a:xfrm>
            <a:off x="5047297" y="3570573"/>
            <a:ext cx="17931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03" name="Google Shape;103;p16"/>
          <p:cNvSpPr txBox="1">
            <a:spLocks noGrp="1"/>
          </p:cNvSpPr>
          <p:nvPr>
            <p:ph type="subTitle" idx="8"/>
          </p:nvPr>
        </p:nvSpPr>
        <p:spPr>
          <a:xfrm>
            <a:off x="5047299" y="3864823"/>
            <a:ext cx="17931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">
  <p:cSld name="CUSTOM_29">
    <p:bg>
      <p:bgPr>
        <a:noFill/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7"/>
          <p:cNvSpPr txBox="1">
            <a:spLocks noGrp="1"/>
          </p:cNvSpPr>
          <p:nvPr>
            <p:ph type="ctrTitle"/>
          </p:nvPr>
        </p:nvSpPr>
        <p:spPr>
          <a:xfrm flipH="1">
            <a:off x="1193529" y="1611150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5">
  <p:cSld name="CUSTOM_30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8"/>
          <p:cNvSpPr txBox="1">
            <a:spLocks noGrp="1"/>
          </p:cNvSpPr>
          <p:nvPr>
            <p:ph type="ctrTitle"/>
          </p:nvPr>
        </p:nvSpPr>
        <p:spPr>
          <a:xfrm flipH="1">
            <a:off x="2260329" y="2193805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8" name="Google Shape;108;p18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2260329" y="188198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09" name="Google Shape;109;p18"/>
          <p:cNvSpPr txBox="1">
            <a:spLocks noGrp="1"/>
          </p:cNvSpPr>
          <p:nvPr>
            <p:ph type="subTitle" idx="1"/>
          </p:nvPr>
        </p:nvSpPr>
        <p:spPr>
          <a:xfrm>
            <a:off x="2260329" y="3476054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3">
  <p:cSld name="CUSTOM_15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9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4">
  <p:cSld name="CUSTOM_15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0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3385875" y="2098650"/>
            <a:ext cx="23724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ctrTitle" idx="2"/>
          </p:nvPr>
        </p:nvSpPr>
        <p:spPr>
          <a:xfrm>
            <a:off x="390296" y="201653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690446" y="656478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3" hasCustomPrompt="1"/>
          </p:nvPr>
        </p:nvSpPr>
        <p:spPr>
          <a:xfrm>
            <a:off x="2118448" y="54444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4" hasCustomPrompt="1"/>
          </p:nvPr>
        </p:nvSpPr>
        <p:spPr>
          <a:xfrm>
            <a:off x="2105406" y="151580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5" hasCustomPrompt="1"/>
          </p:nvPr>
        </p:nvSpPr>
        <p:spPr>
          <a:xfrm>
            <a:off x="2105406" y="248716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>
            <a:spLocks noGrp="1"/>
          </p:cNvSpPr>
          <p:nvPr>
            <p:ph type="title" idx="6" hasCustomPrompt="1"/>
          </p:nvPr>
        </p:nvSpPr>
        <p:spPr>
          <a:xfrm>
            <a:off x="5922008" y="2092638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 txBox="1">
            <a:spLocks noGrp="1"/>
          </p:cNvSpPr>
          <p:nvPr>
            <p:ph type="title" idx="7" hasCustomPrompt="1"/>
          </p:nvPr>
        </p:nvSpPr>
        <p:spPr>
          <a:xfrm>
            <a:off x="5922008" y="3112336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0" name="Google Shape;20;p3"/>
          <p:cNvSpPr txBox="1">
            <a:spLocks noGrp="1"/>
          </p:cNvSpPr>
          <p:nvPr>
            <p:ph type="title" idx="8" hasCustomPrompt="1"/>
          </p:nvPr>
        </p:nvSpPr>
        <p:spPr>
          <a:xfrm>
            <a:off x="5922008" y="4132033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>
            <a:spLocks noGrp="1"/>
          </p:cNvSpPr>
          <p:nvPr>
            <p:ph type="ctrTitle" idx="9"/>
          </p:nvPr>
        </p:nvSpPr>
        <p:spPr>
          <a:xfrm>
            <a:off x="390296" y="1167854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ubTitle" idx="13"/>
          </p:nvPr>
        </p:nvSpPr>
        <p:spPr>
          <a:xfrm>
            <a:off x="690446" y="1622677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ctrTitle" idx="14"/>
          </p:nvPr>
        </p:nvSpPr>
        <p:spPr>
          <a:xfrm>
            <a:off x="390296" y="2141336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ubTitle" idx="15"/>
          </p:nvPr>
        </p:nvSpPr>
        <p:spPr>
          <a:xfrm>
            <a:off x="690446" y="2596156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ctrTitle" idx="16"/>
          </p:nvPr>
        </p:nvSpPr>
        <p:spPr>
          <a:xfrm>
            <a:off x="6811558" y="1775180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ubTitle" idx="17"/>
          </p:nvPr>
        </p:nvSpPr>
        <p:spPr>
          <a:xfrm>
            <a:off x="6811558" y="2230005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ctrTitle" idx="18"/>
          </p:nvPr>
        </p:nvSpPr>
        <p:spPr>
          <a:xfrm>
            <a:off x="6811558" y="2799095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subTitle" idx="19"/>
          </p:nvPr>
        </p:nvSpPr>
        <p:spPr>
          <a:xfrm>
            <a:off x="6811558" y="3253917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ctrTitle" idx="20"/>
          </p:nvPr>
        </p:nvSpPr>
        <p:spPr>
          <a:xfrm>
            <a:off x="6811558" y="3811353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subTitle" idx="21"/>
          </p:nvPr>
        </p:nvSpPr>
        <p:spPr>
          <a:xfrm>
            <a:off x="6811558" y="4266173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6">
  <p:cSld name="CUSTOM_3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>
            <a:spLocks noGrp="1"/>
          </p:cNvSpPr>
          <p:nvPr>
            <p:ph type="ctrTitle"/>
          </p:nvPr>
        </p:nvSpPr>
        <p:spPr>
          <a:xfrm flipH="1">
            <a:off x="1698072" y="2178475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6" name="Google Shape;116;p21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3914472" y="18666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17" name="Google Shape;117;p21"/>
          <p:cNvSpPr txBox="1">
            <a:spLocks noGrp="1"/>
          </p:cNvSpPr>
          <p:nvPr>
            <p:ph type="subTitle" idx="1"/>
          </p:nvPr>
        </p:nvSpPr>
        <p:spPr>
          <a:xfrm>
            <a:off x="2668872" y="3476054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5">
  <p:cSld name="CUSTOM_15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2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3"/>
          <p:cNvSpPr txBox="1">
            <a:spLocks noGrp="1"/>
          </p:cNvSpPr>
          <p:nvPr>
            <p:ph type="ctrTitle"/>
          </p:nvPr>
        </p:nvSpPr>
        <p:spPr>
          <a:xfrm flipH="1">
            <a:off x="1974150" y="1161000"/>
            <a:ext cx="5195700" cy="136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2" name="Google Shape;122;p23"/>
          <p:cNvSpPr txBox="1">
            <a:spLocks noGrp="1"/>
          </p:cNvSpPr>
          <p:nvPr>
            <p:ph type="subTitle" idx="1"/>
          </p:nvPr>
        </p:nvSpPr>
        <p:spPr>
          <a:xfrm>
            <a:off x="2152500" y="2494850"/>
            <a:ext cx="48390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3"/>
          <p:cNvSpPr txBox="1"/>
          <p:nvPr/>
        </p:nvSpPr>
        <p:spPr>
          <a:xfrm>
            <a:off x="625906" y="3722418"/>
            <a:ext cx="3830100" cy="17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CREDITS: This presentation template was created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3"/>
              </a:rPr>
              <a:t>Slidesgo</a:t>
            </a:r>
            <a:r>
              <a:rPr lang="en" sz="1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including icons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4"/>
              </a:rPr>
              <a:t>Flaticon</a:t>
            </a:r>
            <a:r>
              <a:rPr lang="en" sz="1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and infographics &amp; images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5"/>
              </a:rPr>
              <a:t>Freepik</a:t>
            </a:r>
            <a:r>
              <a:rPr lang="en" sz="1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. </a:t>
            </a:r>
            <a:endParaRPr sz="10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Please keep this slide for attribution.</a:t>
            </a:r>
            <a:endParaRPr sz="900" b="1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CUSTOM_1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 txBox="1">
            <a:spLocks noGrp="1"/>
          </p:cNvSpPr>
          <p:nvPr>
            <p:ph type="body" idx="1"/>
          </p:nvPr>
        </p:nvSpPr>
        <p:spPr>
          <a:xfrm>
            <a:off x="642050" y="2134800"/>
            <a:ext cx="5308200" cy="1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26" name="Google Shape;126;p24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CUSTOM_33">
    <p:bg>
      <p:bgPr>
        <a:noFill/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1">
  <p:cSld name="CUSTOM_18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"/>
          <p:cNvSpPr txBox="1">
            <a:spLocks noGrp="1"/>
          </p:cNvSpPr>
          <p:nvPr>
            <p:ph type="ctrTitle"/>
          </p:nvPr>
        </p:nvSpPr>
        <p:spPr>
          <a:xfrm flipH="1">
            <a:off x="1147650" y="3085150"/>
            <a:ext cx="5005500" cy="102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1147579" y="23238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4" name="Google Shape;34;p4"/>
          <p:cNvSpPr txBox="1">
            <a:spLocks noGrp="1"/>
          </p:cNvSpPr>
          <p:nvPr>
            <p:ph type="subTitle" idx="1"/>
          </p:nvPr>
        </p:nvSpPr>
        <p:spPr>
          <a:xfrm>
            <a:off x="1147575" y="4028959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title">
  <p:cSld name="CUSTOM_1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5"/>
          <p:cNvSpPr txBox="1">
            <a:spLocks noGrp="1"/>
          </p:cNvSpPr>
          <p:nvPr>
            <p:ph type="ctrTitle"/>
          </p:nvPr>
        </p:nvSpPr>
        <p:spPr>
          <a:xfrm>
            <a:off x="2638350" y="376498"/>
            <a:ext cx="38673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ubTitle" idx="1"/>
          </p:nvPr>
        </p:nvSpPr>
        <p:spPr>
          <a:xfrm>
            <a:off x="2459550" y="2314225"/>
            <a:ext cx="42249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CUSTOM_1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2">
  <p:cSld name="CUSTOM_2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ctrTitle"/>
          </p:nvPr>
        </p:nvSpPr>
        <p:spPr>
          <a:xfrm flipH="1">
            <a:off x="2747779" y="2635675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4964179" y="23238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3" name="Google Shape;43;p7"/>
          <p:cNvSpPr txBox="1">
            <a:spLocks noGrp="1"/>
          </p:cNvSpPr>
          <p:nvPr>
            <p:ph type="subTitle" idx="1"/>
          </p:nvPr>
        </p:nvSpPr>
        <p:spPr>
          <a:xfrm>
            <a:off x="3718579" y="4030481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+ photo">
  <p:cSld name="CUSTOM_2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"/>
          <p:cNvSpPr txBox="1">
            <a:spLocks noGrp="1"/>
          </p:cNvSpPr>
          <p:nvPr>
            <p:ph type="ctrTitle"/>
          </p:nvPr>
        </p:nvSpPr>
        <p:spPr>
          <a:xfrm>
            <a:off x="1600733" y="985228"/>
            <a:ext cx="26736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8"/>
          <p:cNvSpPr txBox="1">
            <a:spLocks noGrp="1"/>
          </p:cNvSpPr>
          <p:nvPr>
            <p:ph type="subTitle" idx="1"/>
          </p:nvPr>
        </p:nvSpPr>
        <p:spPr>
          <a:xfrm>
            <a:off x="1179233" y="3058425"/>
            <a:ext cx="30951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ctrTitle" idx="2"/>
          </p:nvPr>
        </p:nvSpPr>
        <p:spPr>
          <a:xfrm>
            <a:off x="1932090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">
  <p:cSld name="CUSTOM_26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title" idx="2" hasCustomPrompt="1"/>
          </p:nvPr>
        </p:nvSpPr>
        <p:spPr>
          <a:xfrm>
            <a:off x="1086651" y="1475125"/>
            <a:ext cx="17952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1" name="Google Shape;51;p9"/>
          <p:cNvSpPr txBox="1">
            <a:spLocks noGrp="1"/>
          </p:cNvSpPr>
          <p:nvPr>
            <p:ph type="subTitle" idx="1"/>
          </p:nvPr>
        </p:nvSpPr>
        <p:spPr>
          <a:xfrm flipH="1">
            <a:off x="3481677" y="1666454"/>
            <a:ext cx="3264900" cy="3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title" idx="3" hasCustomPrompt="1"/>
          </p:nvPr>
        </p:nvSpPr>
        <p:spPr>
          <a:xfrm>
            <a:off x="2298451" y="2475350"/>
            <a:ext cx="17637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3" name="Google Shape;53;p9"/>
          <p:cNvSpPr txBox="1">
            <a:spLocks noGrp="1"/>
          </p:cNvSpPr>
          <p:nvPr>
            <p:ph type="subTitle" idx="4"/>
          </p:nvPr>
        </p:nvSpPr>
        <p:spPr>
          <a:xfrm flipH="1">
            <a:off x="4568051" y="2688425"/>
            <a:ext cx="3264900" cy="3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4" name="Google Shape;54;p9"/>
          <p:cNvSpPr txBox="1">
            <a:spLocks noGrp="1"/>
          </p:cNvSpPr>
          <p:nvPr>
            <p:ph type="title" idx="5" hasCustomPrompt="1"/>
          </p:nvPr>
        </p:nvSpPr>
        <p:spPr>
          <a:xfrm>
            <a:off x="3353176" y="3513625"/>
            <a:ext cx="17952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9"/>
          <p:cNvSpPr txBox="1">
            <a:spLocks noGrp="1"/>
          </p:cNvSpPr>
          <p:nvPr>
            <p:ph type="subTitle" idx="6"/>
          </p:nvPr>
        </p:nvSpPr>
        <p:spPr>
          <a:xfrm flipH="1">
            <a:off x="5671490" y="3709941"/>
            <a:ext cx="3264900" cy="3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">
  <p:cSld name="CUSTOM_2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0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8" name="Google Shape;58;p10"/>
          <p:cNvSpPr txBox="1">
            <a:spLocks noGrp="1"/>
          </p:cNvSpPr>
          <p:nvPr>
            <p:ph type="ctrTitle" idx="2"/>
          </p:nvPr>
        </p:nvSpPr>
        <p:spPr>
          <a:xfrm>
            <a:off x="561600" y="2804713"/>
            <a:ext cx="26736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10"/>
          <p:cNvSpPr txBox="1">
            <a:spLocks noGrp="1"/>
          </p:cNvSpPr>
          <p:nvPr>
            <p:ph type="subTitle" idx="1"/>
          </p:nvPr>
        </p:nvSpPr>
        <p:spPr>
          <a:xfrm>
            <a:off x="872450" y="3090475"/>
            <a:ext cx="20520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60" name="Google Shape;60;p10"/>
          <p:cNvSpPr txBox="1">
            <a:spLocks noGrp="1"/>
          </p:cNvSpPr>
          <p:nvPr>
            <p:ph type="ctrTitle" idx="3"/>
          </p:nvPr>
        </p:nvSpPr>
        <p:spPr>
          <a:xfrm>
            <a:off x="3235200" y="2804713"/>
            <a:ext cx="26736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61" name="Google Shape;61;p10"/>
          <p:cNvSpPr txBox="1">
            <a:spLocks noGrp="1"/>
          </p:cNvSpPr>
          <p:nvPr>
            <p:ph type="subTitle" idx="4"/>
          </p:nvPr>
        </p:nvSpPr>
        <p:spPr>
          <a:xfrm>
            <a:off x="3462900" y="2036750"/>
            <a:ext cx="2218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62" name="Google Shape;62;p10"/>
          <p:cNvSpPr txBox="1">
            <a:spLocks noGrp="1"/>
          </p:cNvSpPr>
          <p:nvPr>
            <p:ph type="ctrTitle" idx="5"/>
          </p:nvPr>
        </p:nvSpPr>
        <p:spPr>
          <a:xfrm>
            <a:off x="5908800" y="2804713"/>
            <a:ext cx="26736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0"/>
          <p:cNvSpPr txBox="1">
            <a:spLocks noGrp="1"/>
          </p:cNvSpPr>
          <p:nvPr>
            <p:ph type="subTitle" idx="6"/>
          </p:nvPr>
        </p:nvSpPr>
        <p:spPr>
          <a:xfrm>
            <a:off x="6136500" y="3090475"/>
            <a:ext cx="2218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 b="1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jpg"/><Relationship Id="rId5" Type="http://schemas.openxmlformats.org/officeDocument/2006/relationships/image" Target="../media/image22.png"/><Relationship Id="rId4" Type="http://schemas.openxmlformats.org/officeDocument/2006/relationships/image" Target="../media/image21.jp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6"/>
          <p:cNvSpPr txBox="1">
            <a:spLocks noGrp="1"/>
          </p:cNvSpPr>
          <p:nvPr>
            <p:ph type="subTitle" idx="1"/>
          </p:nvPr>
        </p:nvSpPr>
        <p:spPr>
          <a:xfrm>
            <a:off x="3670675" y="3099800"/>
            <a:ext cx="4352100" cy="123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>
                <a:latin typeface="Roboto Condensed"/>
                <a:ea typeface="Roboto Condensed"/>
                <a:cs typeface="Roboto Condensed"/>
                <a:sym typeface="Roboto Condensed"/>
              </a:rPr>
              <a:t>G10T6</a:t>
            </a:r>
            <a:endParaRPr sz="1900" b="1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Condensed"/>
                <a:ea typeface="Roboto Condensed"/>
                <a:cs typeface="Roboto Condensed"/>
                <a:sym typeface="Roboto Condensed"/>
              </a:rPr>
              <a:t>Terence Neo</a:t>
            </a:r>
            <a:endParaRPr sz="16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Condensed"/>
                <a:ea typeface="Roboto Condensed"/>
                <a:cs typeface="Roboto Condensed"/>
                <a:sym typeface="Roboto Condensed"/>
              </a:rPr>
              <a:t>Christal Poon</a:t>
            </a:r>
            <a:endParaRPr sz="16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Condensed"/>
                <a:ea typeface="Roboto Condensed"/>
                <a:cs typeface="Roboto Condensed"/>
                <a:sym typeface="Roboto Condensed"/>
              </a:rPr>
              <a:t>Gracia Yuwono Kwantalalu</a:t>
            </a:r>
            <a:endParaRPr sz="16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Condensed"/>
                <a:ea typeface="Roboto Condensed"/>
                <a:cs typeface="Roboto Condensed"/>
                <a:sym typeface="Roboto Condensed"/>
              </a:rPr>
              <a:t>Kok Jim Meng</a:t>
            </a:r>
            <a:endParaRPr sz="7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33" name="Google Shape;133;p26"/>
          <p:cNvSpPr txBox="1">
            <a:spLocks noGrp="1"/>
          </p:cNvSpPr>
          <p:nvPr>
            <p:ph type="ctrTitle"/>
          </p:nvPr>
        </p:nvSpPr>
        <p:spPr>
          <a:xfrm>
            <a:off x="1135981" y="1393699"/>
            <a:ext cx="68868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FoodieBuddie</a:t>
            </a:r>
            <a:endParaRPr/>
          </a:p>
        </p:txBody>
      </p:sp>
      <p:cxnSp>
        <p:nvCxnSpPr>
          <p:cNvPr id="134" name="Google Shape;134;p26"/>
          <p:cNvCxnSpPr/>
          <p:nvPr/>
        </p:nvCxnSpPr>
        <p:spPr>
          <a:xfrm>
            <a:off x="7145675" y="3023600"/>
            <a:ext cx="2086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5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Data Analysis</a:t>
            </a:r>
            <a:endParaRPr sz="2900"/>
          </a:p>
        </p:txBody>
      </p:sp>
      <p:sp>
        <p:nvSpPr>
          <p:cNvPr id="270" name="Google Shape;270;p35"/>
          <p:cNvSpPr txBox="1">
            <a:spLocks noGrp="1"/>
          </p:cNvSpPr>
          <p:nvPr>
            <p:ph type="ctrTitle" idx="2"/>
          </p:nvPr>
        </p:nvSpPr>
        <p:spPr>
          <a:xfrm>
            <a:off x="1227575" y="3053059"/>
            <a:ext cx="2673600" cy="75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WORD FREQUENCY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ANALYSIS</a:t>
            </a:r>
            <a:endParaRPr/>
          </a:p>
        </p:txBody>
      </p:sp>
      <p:sp>
        <p:nvSpPr>
          <p:cNvPr id="271" name="Google Shape;271;p35"/>
          <p:cNvSpPr txBox="1">
            <a:spLocks noGrp="1"/>
          </p:cNvSpPr>
          <p:nvPr>
            <p:ph type="ctrTitle" idx="5"/>
          </p:nvPr>
        </p:nvSpPr>
        <p:spPr>
          <a:xfrm>
            <a:off x="5441200" y="3066149"/>
            <a:ext cx="2673600" cy="75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 SOCIAL NETWORK ANALYSIS</a:t>
            </a:r>
            <a:endParaRPr/>
          </a:p>
        </p:txBody>
      </p:sp>
      <p:cxnSp>
        <p:nvCxnSpPr>
          <p:cNvPr id="272" name="Google Shape;272;p35"/>
          <p:cNvCxnSpPr/>
          <p:nvPr/>
        </p:nvCxnSpPr>
        <p:spPr>
          <a:xfrm>
            <a:off x="4425400" y="2159950"/>
            <a:ext cx="0" cy="1647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3" name="Google Shape;273;p35"/>
          <p:cNvSpPr/>
          <p:nvPr/>
        </p:nvSpPr>
        <p:spPr>
          <a:xfrm>
            <a:off x="2242025" y="2159950"/>
            <a:ext cx="644700" cy="644700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FFFFFF">
              <a:alpha val="42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35"/>
          <p:cNvSpPr/>
          <p:nvPr/>
        </p:nvSpPr>
        <p:spPr>
          <a:xfrm>
            <a:off x="6455650" y="2146847"/>
            <a:ext cx="644700" cy="644700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FFFFFF">
              <a:alpha val="42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5" name="Google Shape;275;p35"/>
          <p:cNvGrpSpPr/>
          <p:nvPr/>
        </p:nvGrpSpPr>
        <p:grpSpPr>
          <a:xfrm>
            <a:off x="6613210" y="2303783"/>
            <a:ext cx="330827" cy="330827"/>
            <a:chOff x="583100" y="3982600"/>
            <a:chExt cx="296175" cy="296175"/>
          </a:xfrm>
        </p:grpSpPr>
        <p:sp>
          <p:nvSpPr>
            <p:cNvPr id="276" name="Google Shape;276;p35"/>
            <p:cNvSpPr/>
            <p:nvPr/>
          </p:nvSpPr>
          <p:spPr>
            <a:xfrm>
              <a:off x="694925" y="3982600"/>
              <a:ext cx="70925" cy="68550"/>
            </a:xfrm>
            <a:custGeom>
              <a:avLst/>
              <a:gdLst/>
              <a:ahLst/>
              <a:cxnLst/>
              <a:rect l="l" t="t" r="r" b="b"/>
              <a:pathLst>
                <a:path w="2837" h="2742" extrusionOk="0">
                  <a:moveTo>
                    <a:pt x="1419" y="1"/>
                  </a:moveTo>
                  <a:cubicBezTo>
                    <a:pt x="631" y="1"/>
                    <a:pt x="1" y="599"/>
                    <a:pt x="1" y="1355"/>
                  </a:cubicBezTo>
                  <a:cubicBezTo>
                    <a:pt x="1" y="2143"/>
                    <a:pt x="631" y="2742"/>
                    <a:pt x="1419" y="2742"/>
                  </a:cubicBezTo>
                  <a:cubicBezTo>
                    <a:pt x="2206" y="2742"/>
                    <a:pt x="2836" y="2143"/>
                    <a:pt x="2836" y="1355"/>
                  </a:cubicBezTo>
                  <a:cubicBezTo>
                    <a:pt x="2836" y="599"/>
                    <a:pt x="2206" y="1"/>
                    <a:pt x="14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35"/>
            <p:cNvSpPr/>
            <p:nvPr/>
          </p:nvSpPr>
          <p:spPr>
            <a:xfrm>
              <a:off x="609075" y="4139350"/>
              <a:ext cx="69350" cy="68525"/>
            </a:xfrm>
            <a:custGeom>
              <a:avLst/>
              <a:gdLst/>
              <a:ahLst/>
              <a:cxnLst/>
              <a:rect l="l" t="t" r="r" b="b"/>
              <a:pathLst>
                <a:path w="2774" h="2741" extrusionOk="0">
                  <a:moveTo>
                    <a:pt x="1387" y="0"/>
                  </a:moveTo>
                  <a:cubicBezTo>
                    <a:pt x="631" y="0"/>
                    <a:pt x="1" y="630"/>
                    <a:pt x="1" y="1355"/>
                  </a:cubicBezTo>
                  <a:cubicBezTo>
                    <a:pt x="1" y="2111"/>
                    <a:pt x="631" y="2741"/>
                    <a:pt x="1387" y="2741"/>
                  </a:cubicBezTo>
                  <a:cubicBezTo>
                    <a:pt x="2143" y="2741"/>
                    <a:pt x="2773" y="2111"/>
                    <a:pt x="2773" y="1355"/>
                  </a:cubicBezTo>
                  <a:cubicBezTo>
                    <a:pt x="2773" y="630"/>
                    <a:pt x="2143" y="0"/>
                    <a:pt x="13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35"/>
            <p:cNvSpPr/>
            <p:nvPr/>
          </p:nvSpPr>
          <p:spPr>
            <a:xfrm>
              <a:off x="783925" y="4140125"/>
              <a:ext cx="68550" cy="68550"/>
            </a:xfrm>
            <a:custGeom>
              <a:avLst/>
              <a:gdLst/>
              <a:ahLst/>
              <a:cxnLst/>
              <a:rect l="l" t="t" r="r" b="b"/>
              <a:pathLst>
                <a:path w="2742" h="2742" extrusionOk="0">
                  <a:moveTo>
                    <a:pt x="1356" y="1"/>
                  </a:moveTo>
                  <a:cubicBezTo>
                    <a:pt x="631" y="1"/>
                    <a:pt x="1" y="631"/>
                    <a:pt x="1" y="1387"/>
                  </a:cubicBezTo>
                  <a:cubicBezTo>
                    <a:pt x="1" y="2111"/>
                    <a:pt x="631" y="2741"/>
                    <a:pt x="1356" y="2741"/>
                  </a:cubicBezTo>
                  <a:cubicBezTo>
                    <a:pt x="2112" y="2741"/>
                    <a:pt x="2742" y="2111"/>
                    <a:pt x="2742" y="1387"/>
                  </a:cubicBezTo>
                  <a:cubicBezTo>
                    <a:pt x="2742" y="631"/>
                    <a:pt x="2112" y="1"/>
                    <a:pt x="13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35"/>
            <p:cNvSpPr/>
            <p:nvPr/>
          </p:nvSpPr>
          <p:spPr>
            <a:xfrm>
              <a:off x="583100" y="4207075"/>
              <a:ext cx="122100" cy="71700"/>
            </a:xfrm>
            <a:custGeom>
              <a:avLst/>
              <a:gdLst/>
              <a:ahLst/>
              <a:cxnLst/>
              <a:rect l="l" t="t" r="r" b="b"/>
              <a:pathLst>
                <a:path w="4884" h="2868" extrusionOk="0">
                  <a:moveTo>
                    <a:pt x="819" y="0"/>
                  </a:moveTo>
                  <a:cubicBezTo>
                    <a:pt x="347" y="442"/>
                    <a:pt x="0" y="1072"/>
                    <a:pt x="0" y="1796"/>
                  </a:cubicBezTo>
                  <a:lnTo>
                    <a:pt x="0" y="2521"/>
                  </a:lnTo>
                  <a:cubicBezTo>
                    <a:pt x="0" y="2710"/>
                    <a:pt x="158" y="2867"/>
                    <a:pt x="347" y="2867"/>
                  </a:cubicBezTo>
                  <a:lnTo>
                    <a:pt x="4505" y="2867"/>
                  </a:lnTo>
                  <a:cubicBezTo>
                    <a:pt x="4726" y="2867"/>
                    <a:pt x="4883" y="2710"/>
                    <a:pt x="4883" y="2521"/>
                  </a:cubicBezTo>
                  <a:lnTo>
                    <a:pt x="4883" y="1796"/>
                  </a:lnTo>
                  <a:cubicBezTo>
                    <a:pt x="4883" y="1103"/>
                    <a:pt x="4568" y="442"/>
                    <a:pt x="4033" y="0"/>
                  </a:cubicBezTo>
                  <a:cubicBezTo>
                    <a:pt x="3655" y="473"/>
                    <a:pt x="3088" y="788"/>
                    <a:pt x="2426" y="788"/>
                  </a:cubicBezTo>
                  <a:cubicBezTo>
                    <a:pt x="1796" y="788"/>
                    <a:pt x="1197" y="473"/>
                    <a:pt x="8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35"/>
            <p:cNvSpPr/>
            <p:nvPr/>
          </p:nvSpPr>
          <p:spPr>
            <a:xfrm>
              <a:off x="669725" y="4049550"/>
              <a:ext cx="122900" cy="72475"/>
            </a:xfrm>
            <a:custGeom>
              <a:avLst/>
              <a:gdLst/>
              <a:ahLst/>
              <a:cxnLst/>
              <a:rect l="l" t="t" r="r" b="b"/>
              <a:pathLst>
                <a:path w="4916" h="2899" extrusionOk="0">
                  <a:moveTo>
                    <a:pt x="851" y="1"/>
                  </a:moveTo>
                  <a:cubicBezTo>
                    <a:pt x="347" y="442"/>
                    <a:pt x="1" y="1103"/>
                    <a:pt x="1" y="1796"/>
                  </a:cubicBezTo>
                  <a:lnTo>
                    <a:pt x="1" y="2552"/>
                  </a:lnTo>
                  <a:cubicBezTo>
                    <a:pt x="1" y="2741"/>
                    <a:pt x="158" y="2899"/>
                    <a:pt x="347" y="2899"/>
                  </a:cubicBezTo>
                  <a:lnTo>
                    <a:pt x="4537" y="2899"/>
                  </a:lnTo>
                  <a:cubicBezTo>
                    <a:pt x="4758" y="2899"/>
                    <a:pt x="4915" y="2741"/>
                    <a:pt x="4915" y="2552"/>
                  </a:cubicBezTo>
                  <a:lnTo>
                    <a:pt x="4915" y="1796"/>
                  </a:lnTo>
                  <a:cubicBezTo>
                    <a:pt x="4915" y="1103"/>
                    <a:pt x="4600" y="442"/>
                    <a:pt x="4065" y="1"/>
                  </a:cubicBezTo>
                  <a:cubicBezTo>
                    <a:pt x="3687" y="473"/>
                    <a:pt x="3088" y="788"/>
                    <a:pt x="2458" y="788"/>
                  </a:cubicBezTo>
                  <a:cubicBezTo>
                    <a:pt x="1828" y="788"/>
                    <a:pt x="1198" y="473"/>
                    <a:pt x="8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35"/>
            <p:cNvSpPr/>
            <p:nvPr/>
          </p:nvSpPr>
          <p:spPr>
            <a:xfrm>
              <a:off x="757150" y="4207075"/>
              <a:ext cx="122125" cy="71700"/>
            </a:xfrm>
            <a:custGeom>
              <a:avLst/>
              <a:gdLst/>
              <a:ahLst/>
              <a:cxnLst/>
              <a:rect l="l" t="t" r="r" b="b"/>
              <a:pathLst>
                <a:path w="4885" h="2868" extrusionOk="0">
                  <a:moveTo>
                    <a:pt x="820" y="0"/>
                  </a:moveTo>
                  <a:cubicBezTo>
                    <a:pt x="316" y="442"/>
                    <a:pt x="1" y="1103"/>
                    <a:pt x="1" y="1796"/>
                  </a:cubicBezTo>
                  <a:lnTo>
                    <a:pt x="1" y="2521"/>
                  </a:lnTo>
                  <a:cubicBezTo>
                    <a:pt x="1" y="2710"/>
                    <a:pt x="158" y="2867"/>
                    <a:pt x="347" y="2867"/>
                  </a:cubicBezTo>
                  <a:lnTo>
                    <a:pt x="4506" y="2867"/>
                  </a:lnTo>
                  <a:cubicBezTo>
                    <a:pt x="4727" y="2867"/>
                    <a:pt x="4884" y="2710"/>
                    <a:pt x="4884" y="2521"/>
                  </a:cubicBezTo>
                  <a:lnTo>
                    <a:pt x="4884" y="1796"/>
                  </a:lnTo>
                  <a:cubicBezTo>
                    <a:pt x="4884" y="1103"/>
                    <a:pt x="4569" y="442"/>
                    <a:pt x="4033" y="0"/>
                  </a:cubicBezTo>
                  <a:cubicBezTo>
                    <a:pt x="3655" y="473"/>
                    <a:pt x="3088" y="788"/>
                    <a:pt x="2427" y="788"/>
                  </a:cubicBezTo>
                  <a:cubicBezTo>
                    <a:pt x="1797" y="788"/>
                    <a:pt x="1198" y="473"/>
                    <a:pt x="8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35"/>
            <p:cNvSpPr/>
            <p:nvPr/>
          </p:nvSpPr>
          <p:spPr>
            <a:xfrm>
              <a:off x="691775" y="4139350"/>
              <a:ext cx="77225" cy="64600"/>
            </a:xfrm>
            <a:custGeom>
              <a:avLst/>
              <a:gdLst/>
              <a:ahLst/>
              <a:cxnLst/>
              <a:rect l="l" t="t" r="r" b="b"/>
              <a:pathLst>
                <a:path w="3089" h="2584" extrusionOk="0">
                  <a:moveTo>
                    <a:pt x="1198" y="0"/>
                  </a:moveTo>
                  <a:lnTo>
                    <a:pt x="1198" y="882"/>
                  </a:lnTo>
                  <a:lnTo>
                    <a:pt x="1" y="2079"/>
                  </a:lnTo>
                  <a:cubicBezTo>
                    <a:pt x="221" y="2237"/>
                    <a:pt x="284" y="2300"/>
                    <a:pt x="473" y="2583"/>
                  </a:cubicBezTo>
                  <a:lnTo>
                    <a:pt x="1545" y="1575"/>
                  </a:lnTo>
                  <a:lnTo>
                    <a:pt x="2616" y="2583"/>
                  </a:lnTo>
                  <a:cubicBezTo>
                    <a:pt x="2773" y="2394"/>
                    <a:pt x="2931" y="2237"/>
                    <a:pt x="3088" y="2111"/>
                  </a:cubicBezTo>
                  <a:lnTo>
                    <a:pt x="1891" y="882"/>
                  </a:lnTo>
                  <a:lnTo>
                    <a:pt x="18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3" name="Google Shape;283;p35"/>
          <p:cNvGrpSpPr/>
          <p:nvPr/>
        </p:nvGrpSpPr>
        <p:grpSpPr>
          <a:xfrm>
            <a:off x="2392025" y="2325312"/>
            <a:ext cx="344701" cy="313993"/>
            <a:chOff x="-40745125" y="3632900"/>
            <a:chExt cx="318225" cy="289875"/>
          </a:xfrm>
        </p:grpSpPr>
        <p:sp>
          <p:nvSpPr>
            <p:cNvPr id="284" name="Google Shape;284;p35"/>
            <p:cNvSpPr/>
            <p:nvPr/>
          </p:nvSpPr>
          <p:spPr>
            <a:xfrm>
              <a:off x="-40745125" y="3632900"/>
              <a:ext cx="300125" cy="82725"/>
            </a:xfrm>
            <a:custGeom>
              <a:avLst/>
              <a:gdLst/>
              <a:ahLst/>
              <a:cxnLst/>
              <a:rect l="l" t="t" r="r" b="b"/>
              <a:pathLst>
                <a:path w="12005" h="3309" extrusionOk="0">
                  <a:moveTo>
                    <a:pt x="1671" y="0"/>
                  </a:moveTo>
                  <a:cubicBezTo>
                    <a:pt x="757" y="0"/>
                    <a:pt x="1" y="757"/>
                    <a:pt x="1" y="1670"/>
                  </a:cubicBezTo>
                  <a:cubicBezTo>
                    <a:pt x="1" y="2552"/>
                    <a:pt x="757" y="3308"/>
                    <a:pt x="1671" y="3308"/>
                  </a:cubicBezTo>
                  <a:lnTo>
                    <a:pt x="11469" y="3308"/>
                  </a:lnTo>
                  <a:cubicBezTo>
                    <a:pt x="11815" y="3308"/>
                    <a:pt x="12004" y="2930"/>
                    <a:pt x="11784" y="2647"/>
                  </a:cubicBezTo>
                  <a:cubicBezTo>
                    <a:pt x="11595" y="2363"/>
                    <a:pt x="11469" y="2017"/>
                    <a:pt x="11469" y="1670"/>
                  </a:cubicBezTo>
                  <a:cubicBezTo>
                    <a:pt x="11469" y="1292"/>
                    <a:pt x="11595" y="946"/>
                    <a:pt x="11784" y="662"/>
                  </a:cubicBezTo>
                  <a:cubicBezTo>
                    <a:pt x="11973" y="410"/>
                    <a:pt x="11784" y="0"/>
                    <a:pt x="1146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35"/>
            <p:cNvSpPr/>
            <p:nvPr/>
          </p:nvSpPr>
          <p:spPr>
            <a:xfrm>
              <a:off x="-40508050" y="3736075"/>
              <a:ext cx="21300" cy="82725"/>
            </a:xfrm>
            <a:custGeom>
              <a:avLst/>
              <a:gdLst/>
              <a:ahLst/>
              <a:cxnLst/>
              <a:rect l="l" t="t" r="r" b="b"/>
              <a:pathLst>
                <a:path w="852" h="3309" extrusionOk="0">
                  <a:moveTo>
                    <a:pt x="1" y="1"/>
                  </a:moveTo>
                  <a:lnTo>
                    <a:pt x="1" y="3309"/>
                  </a:lnTo>
                  <a:lnTo>
                    <a:pt x="852" y="3309"/>
                  </a:lnTo>
                  <a:lnTo>
                    <a:pt x="85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35"/>
            <p:cNvSpPr/>
            <p:nvPr/>
          </p:nvSpPr>
          <p:spPr>
            <a:xfrm>
              <a:off x="-40466300" y="3736875"/>
              <a:ext cx="39400" cy="82725"/>
            </a:xfrm>
            <a:custGeom>
              <a:avLst/>
              <a:gdLst/>
              <a:ahLst/>
              <a:cxnLst/>
              <a:rect l="l" t="t" r="r" b="b"/>
              <a:pathLst>
                <a:path w="1576" h="3309" extrusionOk="0">
                  <a:moveTo>
                    <a:pt x="1" y="0"/>
                  </a:moveTo>
                  <a:lnTo>
                    <a:pt x="1" y="3308"/>
                  </a:lnTo>
                  <a:lnTo>
                    <a:pt x="1198" y="3308"/>
                  </a:lnTo>
                  <a:cubicBezTo>
                    <a:pt x="1387" y="3277"/>
                    <a:pt x="1576" y="3088"/>
                    <a:pt x="1576" y="2899"/>
                  </a:cubicBezTo>
                  <a:lnTo>
                    <a:pt x="1576" y="410"/>
                  </a:lnTo>
                  <a:cubicBezTo>
                    <a:pt x="1576" y="158"/>
                    <a:pt x="1387" y="0"/>
                    <a:pt x="119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35"/>
            <p:cNvSpPr/>
            <p:nvPr/>
          </p:nvSpPr>
          <p:spPr>
            <a:xfrm>
              <a:off x="-40723050" y="3736075"/>
              <a:ext cx="194550" cy="82725"/>
            </a:xfrm>
            <a:custGeom>
              <a:avLst/>
              <a:gdLst/>
              <a:ahLst/>
              <a:cxnLst/>
              <a:rect l="l" t="t" r="r" b="b"/>
              <a:pathLst>
                <a:path w="7782" h="3309" extrusionOk="0">
                  <a:moveTo>
                    <a:pt x="441" y="1"/>
                  </a:moveTo>
                  <a:cubicBezTo>
                    <a:pt x="189" y="1"/>
                    <a:pt x="0" y="221"/>
                    <a:pt x="0" y="442"/>
                  </a:cubicBezTo>
                  <a:lnTo>
                    <a:pt x="0" y="2931"/>
                  </a:lnTo>
                  <a:cubicBezTo>
                    <a:pt x="0" y="3151"/>
                    <a:pt x="189" y="3309"/>
                    <a:pt x="441" y="3309"/>
                  </a:cubicBezTo>
                  <a:lnTo>
                    <a:pt x="7782" y="3309"/>
                  </a:lnTo>
                  <a:lnTo>
                    <a:pt x="778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35"/>
            <p:cNvSpPr/>
            <p:nvPr/>
          </p:nvSpPr>
          <p:spPr>
            <a:xfrm>
              <a:off x="-40681325" y="3839250"/>
              <a:ext cx="21300" cy="82725"/>
            </a:xfrm>
            <a:custGeom>
              <a:avLst/>
              <a:gdLst/>
              <a:ahLst/>
              <a:cxnLst/>
              <a:rect l="l" t="t" r="r" b="b"/>
              <a:pathLst>
                <a:path w="852" h="3309" extrusionOk="0">
                  <a:moveTo>
                    <a:pt x="1" y="1"/>
                  </a:moveTo>
                  <a:lnTo>
                    <a:pt x="1" y="3309"/>
                  </a:lnTo>
                  <a:lnTo>
                    <a:pt x="851" y="3309"/>
                  </a:lnTo>
                  <a:lnTo>
                    <a:pt x="85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35"/>
            <p:cNvSpPr/>
            <p:nvPr/>
          </p:nvSpPr>
          <p:spPr>
            <a:xfrm>
              <a:off x="-40639575" y="3840825"/>
              <a:ext cx="190625" cy="81950"/>
            </a:xfrm>
            <a:custGeom>
              <a:avLst/>
              <a:gdLst/>
              <a:ahLst/>
              <a:cxnLst/>
              <a:rect l="l" t="t" r="r" b="b"/>
              <a:pathLst>
                <a:path w="7625" h="3278" extrusionOk="0">
                  <a:moveTo>
                    <a:pt x="1" y="1"/>
                  </a:moveTo>
                  <a:lnTo>
                    <a:pt x="1" y="3277"/>
                  </a:lnTo>
                  <a:lnTo>
                    <a:pt x="7247" y="3277"/>
                  </a:lnTo>
                  <a:cubicBezTo>
                    <a:pt x="7467" y="3277"/>
                    <a:pt x="7625" y="3057"/>
                    <a:pt x="7625" y="2868"/>
                  </a:cubicBezTo>
                  <a:lnTo>
                    <a:pt x="7625" y="379"/>
                  </a:lnTo>
                  <a:cubicBezTo>
                    <a:pt x="7625" y="158"/>
                    <a:pt x="7436" y="1"/>
                    <a:pt x="72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35"/>
            <p:cNvSpPr/>
            <p:nvPr/>
          </p:nvSpPr>
          <p:spPr>
            <a:xfrm>
              <a:off x="-40745125" y="3840050"/>
              <a:ext cx="43350" cy="82725"/>
            </a:xfrm>
            <a:custGeom>
              <a:avLst/>
              <a:gdLst/>
              <a:ahLst/>
              <a:cxnLst/>
              <a:rect l="l" t="t" r="r" b="b"/>
              <a:pathLst>
                <a:path w="1734" h="3309" extrusionOk="0">
                  <a:moveTo>
                    <a:pt x="442" y="0"/>
                  </a:moveTo>
                  <a:cubicBezTo>
                    <a:pt x="190" y="0"/>
                    <a:pt x="1" y="189"/>
                    <a:pt x="1" y="378"/>
                  </a:cubicBezTo>
                  <a:lnTo>
                    <a:pt x="1" y="2867"/>
                  </a:lnTo>
                  <a:cubicBezTo>
                    <a:pt x="1" y="3088"/>
                    <a:pt x="190" y="3308"/>
                    <a:pt x="442" y="3308"/>
                  </a:cubicBezTo>
                  <a:lnTo>
                    <a:pt x="1734" y="3308"/>
                  </a:lnTo>
                  <a:lnTo>
                    <a:pt x="173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6"/>
          <p:cNvSpPr txBox="1">
            <a:spLocks noGrp="1"/>
          </p:cNvSpPr>
          <p:nvPr>
            <p:ph type="ctrTitle"/>
          </p:nvPr>
        </p:nvSpPr>
        <p:spPr>
          <a:xfrm>
            <a:off x="1964850" y="352850"/>
            <a:ext cx="6813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1.1. WORD FREQUENCY ANALYSIS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IDENTIFY TOP FOOD</a:t>
            </a:r>
            <a:endParaRPr/>
          </a:p>
        </p:txBody>
      </p:sp>
      <p:cxnSp>
        <p:nvCxnSpPr>
          <p:cNvPr id="296" name="Google Shape;296;p36"/>
          <p:cNvCxnSpPr/>
          <p:nvPr/>
        </p:nvCxnSpPr>
        <p:spPr>
          <a:xfrm>
            <a:off x="588400" y="3652200"/>
            <a:ext cx="0" cy="1515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7" name="Google Shape;297;p36"/>
          <p:cNvSpPr/>
          <p:nvPr/>
        </p:nvSpPr>
        <p:spPr>
          <a:xfrm>
            <a:off x="175500" y="166100"/>
            <a:ext cx="1023300" cy="946200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FFFFFF">
              <a:alpha val="42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8" name="Google Shape;298;p36"/>
          <p:cNvGrpSpPr/>
          <p:nvPr/>
        </p:nvGrpSpPr>
        <p:grpSpPr>
          <a:xfrm>
            <a:off x="413957" y="408908"/>
            <a:ext cx="547124" cy="460843"/>
            <a:chOff x="-40745125" y="3632900"/>
            <a:chExt cx="318225" cy="289875"/>
          </a:xfrm>
        </p:grpSpPr>
        <p:sp>
          <p:nvSpPr>
            <p:cNvPr id="299" name="Google Shape;299;p36"/>
            <p:cNvSpPr/>
            <p:nvPr/>
          </p:nvSpPr>
          <p:spPr>
            <a:xfrm>
              <a:off x="-40745125" y="3632900"/>
              <a:ext cx="300125" cy="82725"/>
            </a:xfrm>
            <a:custGeom>
              <a:avLst/>
              <a:gdLst/>
              <a:ahLst/>
              <a:cxnLst/>
              <a:rect l="l" t="t" r="r" b="b"/>
              <a:pathLst>
                <a:path w="12005" h="3309" extrusionOk="0">
                  <a:moveTo>
                    <a:pt x="1671" y="0"/>
                  </a:moveTo>
                  <a:cubicBezTo>
                    <a:pt x="757" y="0"/>
                    <a:pt x="1" y="757"/>
                    <a:pt x="1" y="1670"/>
                  </a:cubicBezTo>
                  <a:cubicBezTo>
                    <a:pt x="1" y="2552"/>
                    <a:pt x="757" y="3308"/>
                    <a:pt x="1671" y="3308"/>
                  </a:cubicBezTo>
                  <a:lnTo>
                    <a:pt x="11469" y="3308"/>
                  </a:lnTo>
                  <a:cubicBezTo>
                    <a:pt x="11815" y="3308"/>
                    <a:pt x="12004" y="2930"/>
                    <a:pt x="11784" y="2647"/>
                  </a:cubicBezTo>
                  <a:cubicBezTo>
                    <a:pt x="11595" y="2363"/>
                    <a:pt x="11469" y="2017"/>
                    <a:pt x="11469" y="1670"/>
                  </a:cubicBezTo>
                  <a:cubicBezTo>
                    <a:pt x="11469" y="1292"/>
                    <a:pt x="11595" y="946"/>
                    <a:pt x="11784" y="662"/>
                  </a:cubicBezTo>
                  <a:cubicBezTo>
                    <a:pt x="11973" y="410"/>
                    <a:pt x="11784" y="0"/>
                    <a:pt x="1146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36"/>
            <p:cNvSpPr/>
            <p:nvPr/>
          </p:nvSpPr>
          <p:spPr>
            <a:xfrm>
              <a:off x="-40508050" y="3736075"/>
              <a:ext cx="21300" cy="82725"/>
            </a:xfrm>
            <a:custGeom>
              <a:avLst/>
              <a:gdLst/>
              <a:ahLst/>
              <a:cxnLst/>
              <a:rect l="l" t="t" r="r" b="b"/>
              <a:pathLst>
                <a:path w="852" h="3309" extrusionOk="0">
                  <a:moveTo>
                    <a:pt x="1" y="1"/>
                  </a:moveTo>
                  <a:lnTo>
                    <a:pt x="1" y="3309"/>
                  </a:lnTo>
                  <a:lnTo>
                    <a:pt x="852" y="3309"/>
                  </a:lnTo>
                  <a:lnTo>
                    <a:pt x="85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36"/>
            <p:cNvSpPr/>
            <p:nvPr/>
          </p:nvSpPr>
          <p:spPr>
            <a:xfrm>
              <a:off x="-40466300" y="3736875"/>
              <a:ext cx="39400" cy="82725"/>
            </a:xfrm>
            <a:custGeom>
              <a:avLst/>
              <a:gdLst/>
              <a:ahLst/>
              <a:cxnLst/>
              <a:rect l="l" t="t" r="r" b="b"/>
              <a:pathLst>
                <a:path w="1576" h="3309" extrusionOk="0">
                  <a:moveTo>
                    <a:pt x="1" y="0"/>
                  </a:moveTo>
                  <a:lnTo>
                    <a:pt x="1" y="3308"/>
                  </a:lnTo>
                  <a:lnTo>
                    <a:pt x="1198" y="3308"/>
                  </a:lnTo>
                  <a:cubicBezTo>
                    <a:pt x="1387" y="3277"/>
                    <a:pt x="1576" y="3088"/>
                    <a:pt x="1576" y="2899"/>
                  </a:cubicBezTo>
                  <a:lnTo>
                    <a:pt x="1576" y="410"/>
                  </a:lnTo>
                  <a:cubicBezTo>
                    <a:pt x="1576" y="158"/>
                    <a:pt x="1387" y="0"/>
                    <a:pt x="119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36"/>
            <p:cNvSpPr/>
            <p:nvPr/>
          </p:nvSpPr>
          <p:spPr>
            <a:xfrm>
              <a:off x="-40723050" y="3736075"/>
              <a:ext cx="194550" cy="82725"/>
            </a:xfrm>
            <a:custGeom>
              <a:avLst/>
              <a:gdLst/>
              <a:ahLst/>
              <a:cxnLst/>
              <a:rect l="l" t="t" r="r" b="b"/>
              <a:pathLst>
                <a:path w="7782" h="3309" extrusionOk="0">
                  <a:moveTo>
                    <a:pt x="441" y="1"/>
                  </a:moveTo>
                  <a:cubicBezTo>
                    <a:pt x="189" y="1"/>
                    <a:pt x="0" y="221"/>
                    <a:pt x="0" y="442"/>
                  </a:cubicBezTo>
                  <a:lnTo>
                    <a:pt x="0" y="2931"/>
                  </a:lnTo>
                  <a:cubicBezTo>
                    <a:pt x="0" y="3151"/>
                    <a:pt x="189" y="3309"/>
                    <a:pt x="441" y="3309"/>
                  </a:cubicBezTo>
                  <a:lnTo>
                    <a:pt x="7782" y="3309"/>
                  </a:lnTo>
                  <a:lnTo>
                    <a:pt x="778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36"/>
            <p:cNvSpPr/>
            <p:nvPr/>
          </p:nvSpPr>
          <p:spPr>
            <a:xfrm>
              <a:off x="-40681325" y="3839250"/>
              <a:ext cx="21300" cy="82725"/>
            </a:xfrm>
            <a:custGeom>
              <a:avLst/>
              <a:gdLst/>
              <a:ahLst/>
              <a:cxnLst/>
              <a:rect l="l" t="t" r="r" b="b"/>
              <a:pathLst>
                <a:path w="852" h="3309" extrusionOk="0">
                  <a:moveTo>
                    <a:pt x="1" y="1"/>
                  </a:moveTo>
                  <a:lnTo>
                    <a:pt x="1" y="3309"/>
                  </a:lnTo>
                  <a:lnTo>
                    <a:pt x="851" y="3309"/>
                  </a:lnTo>
                  <a:lnTo>
                    <a:pt x="85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36"/>
            <p:cNvSpPr/>
            <p:nvPr/>
          </p:nvSpPr>
          <p:spPr>
            <a:xfrm>
              <a:off x="-40639575" y="3840825"/>
              <a:ext cx="190625" cy="81950"/>
            </a:xfrm>
            <a:custGeom>
              <a:avLst/>
              <a:gdLst/>
              <a:ahLst/>
              <a:cxnLst/>
              <a:rect l="l" t="t" r="r" b="b"/>
              <a:pathLst>
                <a:path w="7625" h="3278" extrusionOk="0">
                  <a:moveTo>
                    <a:pt x="1" y="1"/>
                  </a:moveTo>
                  <a:lnTo>
                    <a:pt x="1" y="3277"/>
                  </a:lnTo>
                  <a:lnTo>
                    <a:pt x="7247" y="3277"/>
                  </a:lnTo>
                  <a:cubicBezTo>
                    <a:pt x="7467" y="3277"/>
                    <a:pt x="7625" y="3057"/>
                    <a:pt x="7625" y="2868"/>
                  </a:cubicBezTo>
                  <a:lnTo>
                    <a:pt x="7625" y="379"/>
                  </a:lnTo>
                  <a:cubicBezTo>
                    <a:pt x="7625" y="158"/>
                    <a:pt x="7436" y="1"/>
                    <a:pt x="72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36"/>
            <p:cNvSpPr/>
            <p:nvPr/>
          </p:nvSpPr>
          <p:spPr>
            <a:xfrm>
              <a:off x="-40745125" y="3840050"/>
              <a:ext cx="43350" cy="82725"/>
            </a:xfrm>
            <a:custGeom>
              <a:avLst/>
              <a:gdLst/>
              <a:ahLst/>
              <a:cxnLst/>
              <a:rect l="l" t="t" r="r" b="b"/>
              <a:pathLst>
                <a:path w="1734" h="3309" extrusionOk="0">
                  <a:moveTo>
                    <a:pt x="442" y="0"/>
                  </a:moveTo>
                  <a:cubicBezTo>
                    <a:pt x="190" y="0"/>
                    <a:pt x="1" y="189"/>
                    <a:pt x="1" y="378"/>
                  </a:cubicBezTo>
                  <a:lnTo>
                    <a:pt x="1" y="2867"/>
                  </a:lnTo>
                  <a:cubicBezTo>
                    <a:pt x="1" y="3088"/>
                    <a:pt x="190" y="3308"/>
                    <a:pt x="442" y="3308"/>
                  </a:cubicBezTo>
                  <a:lnTo>
                    <a:pt x="1734" y="3308"/>
                  </a:lnTo>
                  <a:lnTo>
                    <a:pt x="173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6" name="Google Shape;306;p36"/>
          <p:cNvSpPr txBox="1">
            <a:spLocks noGrp="1"/>
          </p:cNvSpPr>
          <p:nvPr>
            <p:ph type="ctrTitle"/>
          </p:nvPr>
        </p:nvSpPr>
        <p:spPr>
          <a:xfrm>
            <a:off x="2018850" y="1112300"/>
            <a:ext cx="2774700" cy="42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u="sng"/>
              <a:t>Tools and Packages</a:t>
            </a:r>
            <a:endParaRPr sz="2200" b="0" u="sng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 b="0" u="sng"/>
          </a:p>
        </p:txBody>
      </p:sp>
      <p:sp>
        <p:nvSpPr>
          <p:cNvPr id="307" name="Google Shape;307;p36"/>
          <p:cNvSpPr txBox="1">
            <a:spLocks noGrp="1"/>
          </p:cNvSpPr>
          <p:nvPr>
            <p:ph type="ctrTitle"/>
          </p:nvPr>
        </p:nvSpPr>
        <p:spPr>
          <a:xfrm>
            <a:off x="2018850" y="1899000"/>
            <a:ext cx="6705300" cy="175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u="sng"/>
              <a:t>Charts</a:t>
            </a:r>
            <a:endParaRPr sz="2200" b="0" u="sng"/>
          </a:p>
          <a:p>
            <a:pPr marL="45720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Arial"/>
              <a:buAutoNum type="arabicPeriod"/>
            </a:pPr>
            <a:r>
              <a:rPr lang="en" sz="2200" b="0"/>
              <a:t>Likes for each food in corpus</a:t>
            </a:r>
            <a:endParaRPr sz="2200" b="0"/>
          </a:p>
          <a:p>
            <a:pPr marL="45720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Arial"/>
              <a:buAutoNum type="arabicPeriod"/>
            </a:pPr>
            <a:r>
              <a:rPr lang="en" sz="2200" b="0"/>
              <a:t>Comments for each food in corpus</a:t>
            </a:r>
            <a:endParaRPr sz="2200" b="0"/>
          </a:p>
          <a:p>
            <a:pPr marL="45720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Arial"/>
              <a:buAutoNum type="arabicPeriod"/>
            </a:pPr>
            <a:r>
              <a:rPr lang="en" sz="2200" b="0"/>
              <a:t>Number of posts for each food in corpus</a:t>
            </a:r>
            <a:endParaRPr sz="2200" b="0"/>
          </a:p>
        </p:txBody>
      </p:sp>
      <p:sp>
        <p:nvSpPr>
          <p:cNvPr id="308" name="Google Shape;308;p36"/>
          <p:cNvSpPr txBox="1">
            <a:spLocks noGrp="1"/>
          </p:cNvSpPr>
          <p:nvPr>
            <p:ph type="ctrTitle"/>
          </p:nvPr>
        </p:nvSpPr>
        <p:spPr>
          <a:xfrm>
            <a:off x="2018850" y="3566400"/>
            <a:ext cx="6705300" cy="131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u="sng"/>
              <a:t>Possible Insight</a:t>
            </a:r>
            <a:endParaRPr sz="2200" b="0" u="sng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/>
              <a:t>Food most posted about may not be the food with the most likes</a:t>
            </a:r>
            <a:endParaRPr sz="2200" b="0"/>
          </a:p>
        </p:txBody>
      </p:sp>
      <p:grpSp>
        <p:nvGrpSpPr>
          <p:cNvPr id="309" name="Google Shape;309;p36"/>
          <p:cNvGrpSpPr/>
          <p:nvPr/>
        </p:nvGrpSpPr>
        <p:grpSpPr>
          <a:xfrm>
            <a:off x="5108598" y="1253741"/>
            <a:ext cx="525824" cy="458441"/>
            <a:chOff x="-17168375" y="3692750"/>
            <a:chExt cx="304050" cy="284375"/>
          </a:xfrm>
        </p:grpSpPr>
        <p:sp>
          <p:nvSpPr>
            <p:cNvPr id="310" name="Google Shape;310;p36"/>
            <p:cNvSpPr/>
            <p:nvPr/>
          </p:nvSpPr>
          <p:spPr>
            <a:xfrm>
              <a:off x="-16963600" y="3694325"/>
              <a:ext cx="99275" cy="92175"/>
            </a:xfrm>
            <a:custGeom>
              <a:avLst/>
              <a:gdLst/>
              <a:ahLst/>
              <a:cxnLst/>
              <a:rect l="l" t="t" r="r" b="b"/>
              <a:pathLst>
                <a:path w="3971" h="3687" extrusionOk="0">
                  <a:moveTo>
                    <a:pt x="1859" y="1"/>
                  </a:moveTo>
                  <a:cubicBezTo>
                    <a:pt x="1072" y="1"/>
                    <a:pt x="379" y="410"/>
                    <a:pt x="1" y="1041"/>
                  </a:cubicBezTo>
                  <a:cubicBezTo>
                    <a:pt x="1387" y="1482"/>
                    <a:pt x="2553" y="2458"/>
                    <a:pt x="3277" y="3687"/>
                  </a:cubicBezTo>
                  <a:cubicBezTo>
                    <a:pt x="3687" y="3277"/>
                    <a:pt x="3970" y="2710"/>
                    <a:pt x="3970" y="2112"/>
                  </a:cubicBezTo>
                  <a:cubicBezTo>
                    <a:pt x="3970" y="915"/>
                    <a:pt x="3025" y="1"/>
                    <a:pt x="18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36"/>
            <p:cNvSpPr/>
            <p:nvPr/>
          </p:nvSpPr>
          <p:spPr>
            <a:xfrm>
              <a:off x="-17102225" y="3817525"/>
              <a:ext cx="61475" cy="69650"/>
            </a:xfrm>
            <a:custGeom>
              <a:avLst/>
              <a:gdLst/>
              <a:ahLst/>
              <a:cxnLst/>
              <a:rect l="l" t="t" r="r" b="b"/>
              <a:pathLst>
                <a:path w="2459" h="2786" extrusionOk="0">
                  <a:moveTo>
                    <a:pt x="1293" y="1437"/>
                  </a:moveTo>
                  <a:cubicBezTo>
                    <a:pt x="1482" y="1437"/>
                    <a:pt x="1639" y="1594"/>
                    <a:pt x="1639" y="1783"/>
                  </a:cubicBezTo>
                  <a:cubicBezTo>
                    <a:pt x="1639" y="2004"/>
                    <a:pt x="1482" y="2161"/>
                    <a:pt x="1293" y="2161"/>
                  </a:cubicBezTo>
                  <a:cubicBezTo>
                    <a:pt x="1103" y="2161"/>
                    <a:pt x="946" y="2004"/>
                    <a:pt x="946" y="1783"/>
                  </a:cubicBezTo>
                  <a:cubicBezTo>
                    <a:pt x="946" y="1594"/>
                    <a:pt x="1103" y="1437"/>
                    <a:pt x="1293" y="1437"/>
                  </a:cubicBezTo>
                  <a:close/>
                  <a:moveTo>
                    <a:pt x="1452" y="0"/>
                  </a:moveTo>
                  <a:cubicBezTo>
                    <a:pt x="939" y="0"/>
                    <a:pt x="434" y="473"/>
                    <a:pt x="221" y="1059"/>
                  </a:cubicBezTo>
                  <a:cubicBezTo>
                    <a:pt x="1" y="1720"/>
                    <a:pt x="158" y="2539"/>
                    <a:pt x="725" y="2729"/>
                  </a:cubicBezTo>
                  <a:cubicBezTo>
                    <a:pt x="818" y="2768"/>
                    <a:pt x="916" y="2786"/>
                    <a:pt x="1017" y="2786"/>
                  </a:cubicBezTo>
                  <a:cubicBezTo>
                    <a:pt x="1157" y="2786"/>
                    <a:pt x="1304" y="2752"/>
                    <a:pt x="1450" y="2697"/>
                  </a:cubicBezTo>
                  <a:cubicBezTo>
                    <a:pt x="1576" y="2508"/>
                    <a:pt x="1734" y="2287"/>
                    <a:pt x="1923" y="2098"/>
                  </a:cubicBezTo>
                  <a:cubicBezTo>
                    <a:pt x="1986" y="2004"/>
                    <a:pt x="2112" y="1909"/>
                    <a:pt x="2206" y="1846"/>
                  </a:cubicBezTo>
                  <a:cubicBezTo>
                    <a:pt x="2458" y="1153"/>
                    <a:pt x="2364" y="271"/>
                    <a:pt x="1734" y="51"/>
                  </a:cubicBezTo>
                  <a:cubicBezTo>
                    <a:pt x="1641" y="16"/>
                    <a:pt x="1546" y="0"/>
                    <a:pt x="14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36"/>
            <p:cNvSpPr/>
            <p:nvPr/>
          </p:nvSpPr>
          <p:spPr>
            <a:xfrm>
              <a:off x="-17064400" y="3870925"/>
              <a:ext cx="93750" cy="106200"/>
            </a:xfrm>
            <a:custGeom>
              <a:avLst/>
              <a:gdLst/>
              <a:ahLst/>
              <a:cxnLst/>
              <a:rect l="l" t="t" r="r" b="b"/>
              <a:pathLst>
                <a:path w="3750" h="4248" extrusionOk="0">
                  <a:moveTo>
                    <a:pt x="1992" y="0"/>
                  </a:moveTo>
                  <a:cubicBezTo>
                    <a:pt x="1596" y="0"/>
                    <a:pt x="1195" y="152"/>
                    <a:pt x="945" y="435"/>
                  </a:cubicBezTo>
                  <a:cubicBezTo>
                    <a:pt x="221" y="1286"/>
                    <a:pt x="0" y="1727"/>
                    <a:pt x="284" y="4090"/>
                  </a:cubicBezTo>
                  <a:cubicBezTo>
                    <a:pt x="567" y="4216"/>
                    <a:pt x="914" y="4247"/>
                    <a:pt x="1229" y="4247"/>
                  </a:cubicBezTo>
                  <a:lnTo>
                    <a:pt x="1575" y="4247"/>
                  </a:lnTo>
                  <a:lnTo>
                    <a:pt x="1575" y="2609"/>
                  </a:lnTo>
                  <a:lnTo>
                    <a:pt x="1008" y="2010"/>
                  </a:lnTo>
                  <a:cubicBezTo>
                    <a:pt x="914" y="1947"/>
                    <a:pt x="882" y="1853"/>
                    <a:pt x="882" y="1790"/>
                  </a:cubicBezTo>
                  <a:cubicBezTo>
                    <a:pt x="882" y="1191"/>
                    <a:pt x="1355" y="719"/>
                    <a:pt x="1953" y="719"/>
                  </a:cubicBezTo>
                  <a:cubicBezTo>
                    <a:pt x="2552" y="719"/>
                    <a:pt x="3025" y="1191"/>
                    <a:pt x="3025" y="1790"/>
                  </a:cubicBezTo>
                  <a:cubicBezTo>
                    <a:pt x="3025" y="1853"/>
                    <a:pt x="2962" y="1979"/>
                    <a:pt x="2898" y="2010"/>
                  </a:cubicBezTo>
                  <a:lnTo>
                    <a:pt x="2300" y="2609"/>
                  </a:lnTo>
                  <a:lnTo>
                    <a:pt x="2300" y="4247"/>
                  </a:lnTo>
                  <a:lnTo>
                    <a:pt x="2489" y="4247"/>
                  </a:lnTo>
                  <a:cubicBezTo>
                    <a:pt x="2930" y="4247"/>
                    <a:pt x="3277" y="4216"/>
                    <a:pt x="3655" y="4090"/>
                  </a:cubicBezTo>
                  <a:cubicBezTo>
                    <a:pt x="3749" y="2483"/>
                    <a:pt x="3749" y="1664"/>
                    <a:pt x="3434" y="1065"/>
                  </a:cubicBezTo>
                  <a:cubicBezTo>
                    <a:pt x="3308" y="845"/>
                    <a:pt x="3119" y="593"/>
                    <a:pt x="2930" y="372"/>
                  </a:cubicBezTo>
                  <a:cubicBezTo>
                    <a:pt x="2693" y="120"/>
                    <a:pt x="2344" y="0"/>
                    <a:pt x="19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36"/>
            <p:cNvSpPr/>
            <p:nvPr/>
          </p:nvSpPr>
          <p:spPr>
            <a:xfrm>
              <a:off x="-17025025" y="3907200"/>
              <a:ext cx="15775" cy="13200"/>
            </a:xfrm>
            <a:custGeom>
              <a:avLst/>
              <a:gdLst/>
              <a:ahLst/>
              <a:cxnLst/>
              <a:rect l="l" t="t" r="r" b="b"/>
              <a:pathLst>
                <a:path w="631" h="528" extrusionOk="0">
                  <a:moveTo>
                    <a:pt x="327" y="0"/>
                  </a:moveTo>
                  <a:cubicBezTo>
                    <a:pt x="189" y="0"/>
                    <a:pt x="48" y="71"/>
                    <a:pt x="0" y="213"/>
                  </a:cubicBezTo>
                  <a:lnTo>
                    <a:pt x="315" y="528"/>
                  </a:lnTo>
                  <a:lnTo>
                    <a:pt x="630" y="213"/>
                  </a:lnTo>
                  <a:cubicBezTo>
                    <a:pt x="599" y="71"/>
                    <a:pt x="465" y="0"/>
                    <a:pt x="3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36"/>
            <p:cNvSpPr/>
            <p:nvPr/>
          </p:nvSpPr>
          <p:spPr>
            <a:xfrm>
              <a:off x="-16995100" y="3817825"/>
              <a:ext cx="63025" cy="69900"/>
            </a:xfrm>
            <a:custGeom>
              <a:avLst/>
              <a:gdLst/>
              <a:ahLst/>
              <a:cxnLst/>
              <a:rect l="l" t="t" r="r" b="b"/>
              <a:pathLst>
                <a:path w="2521" h="2796" extrusionOk="0">
                  <a:moveTo>
                    <a:pt x="1292" y="1425"/>
                  </a:moveTo>
                  <a:cubicBezTo>
                    <a:pt x="1481" y="1425"/>
                    <a:pt x="1670" y="1582"/>
                    <a:pt x="1670" y="1771"/>
                  </a:cubicBezTo>
                  <a:cubicBezTo>
                    <a:pt x="1639" y="1992"/>
                    <a:pt x="1481" y="2149"/>
                    <a:pt x="1292" y="2149"/>
                  </a:cubicBezTo>
                  <a:cubicBezTo>
                    <a:pt x="1103" y="2149"/>
                    <a:pt x="946" y="1992"/>
                    <a:pt x="946" y="1771"/>
                  </a:cubicBezTo>
                  <a:cubicBezTo>
                    <a:pt x="946" y="1582"/>
                    <a:pt x="1103" y="1425"/>
                    <a:pt x="1292" y="1425"/>
                  </a:cubicBezTo>
                  <a:close/>
                  <a:moveTo>
                    <a:pt x="1017" y="0"/>
                  </a:moveTo>
                  <a:cubicBezTo>
                    <a:pt x="931" y="0"/>
                    <a:pt x="844" y="12"/>
                    <a:pt x="757" y="39"/>
                  </a:cubicBezTo>
                  <a:cubicBezTo>
                    <a:pt x="158" y="259"/>
                    <a:pt x="0" y="1047"/>
                    <a:pt x="190" y="1708"/>
                  </a:cubicBezTo>
                  <a:cubicBezTo>
                    <a:pt x="347" y="1771"/>
                    <a:pt x="505" y="1897"/>
                    <a:pt x="631" y="2023"/>
                  </a:cubicBezTo>
                  <a:cubicBezTo>
                    <a:pt x="851" y="2244"/>
                    <a:pt x="1072" y="2496"/>
                    <a:pt x="1229" y="2748"/>
                  </a:cubicBezTo>
                  <a:cubicBezTo>
                    <a:pt x="1308" y="2780"/>
                    <a:pt x="1395" y="2795"/>
                    <a:pt x="1481" y="2795"/>
                  </a:cubicBezTo>
                  <a:cubicBezTo>
                    <a:pt x="1568" y="2795"/>
                    <a:pt x="1654" y="2780"/>
                    <a:pt x="1733" y="2748"/>
                  </a:cubicBezTo>
                  <a:cubicBezTo>
                    <a:pt x="2269" y="2527"/>
                    <a:pt x="2521" y="1771"/>
                    <a:pt x="2237" y="1047"/>
                  </a:cubicBezTo>
                  <a:cubicBezTo>
                    <a:pt x="2047" y="477"/>
                    <a:pt x="1553" y="0"/>
                    <a:pt x="10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36"/>
            <p:cNvSpPr/>
            <p:nvPr/>
          </p:nvSpPr>
          <p:spPr>
            <a:xfrm>
              <a:off x="-17150275" y="3728200"/>
              <a:ext cx="267825" cy="236300"/>
            </a:xfrm>
            <a:custGeom>
              <a:avLst/>
              <a:gdLst/>
              <a:ahLst/>
              <a:cxnLst/>
              <a:rect l="l" t="t" r="r" b="b"/>
              <a:pathLst>
                <a:path w="10713" h="9452" extrusionOk="0">
                  <a:moveTo>
                    <a:pt x="5325" y="1"/>
                  </a:moveTo>
                  <a:cubicBezTo>
                    <a:pt x="2395" y="1"/>
                    <a:pt x="1" y="2269"/>
                    <a:pt x="1" y="5010"/>
                  </a:cubicBezTo>
                  <a:cubicBezTo>
                    <a:pt x="1" y="6900"/>
                    <a:pt x="1135" y="8601"/>
                    <a:pt x="2899" y="9452"/>
                  </a:cubicBezTo>
                  <a:cubicBezTo>
                    <a:pt x="2773" y="8412"/>
                    <a:pt x="2773" y="7688"/>
                    <a:pt x="2994" y="7089"/>
                  </a:cubicBezTo>
                  <a:lnTo>
                    <a:pt x="2931" y="7089"/>
                  </a:lnTo>
                  <a:cubicBezTo>
                    <a:pt x="2742" y="7089"/>
                    <a:pt x="2584" y="7058"/>
                    <a:pt x="2427" y="7026"/>
                  </a:cubicBezTo>
                  <a:cubicBezTo>
                    <a:pt x="1482" y="6680"/>
                    <a:pt x="1104" y="5482"/>
                    <a:pt x="1482" y="4380"/>
                  </a:cubicBezTo>
                  <a:cubicBezTo>
                    <a:pt x="1822" y="3490"/>
                    <a:pt x="2596" y="2883"/>
                    <a:pt x="3390" y="2883"/>
                  </a:cubicBezTo>
                  <a:cubicBezTo>
                    <a:pt x="3553" y="2883"/>
                    <a:pt x="3716" y="2909"/>
                    <a:pt x="3876" y="2962"/>
                  </a:cubicBezTo>
                  <a:cubicBezTo>
                    <a:pt x="4601" y="3214"/>
                    <a:pt x="5105" y="4002"/>
                    <a:pt x="4947" y="5041"/>
                  </a:cubicBezTo>
                  <a:cubicBezTo>
                    <a:pt x="5073" y="5010"/>
                    <a:pt x="5231" y="5010"/>
                    <a:pt x="5388" y="5010"/>
                  </a:cubicBezTo>
                  <a:cubicBezTo>
                    <a:pt x="5451" y="5010"/>
                    <a:pt x="5546" y="5010"/>
                    <a:pt x="5672" y="5041"/>
                  </a:cubicBezTo>
                  <a:cubicBezTo>
                    <a:pt x="5546" y="4002"/>
                    <a:pt x="6018" y="3246"/>
                    <a:pt x="6712" y="2962"/>
                  </a:cubicBezTo>
                  <a:cubicBezTo>
                    <a:pt x="6883" y="2899"/>
                    <a:pt x="7058" y="2870"/>
                    <a:pt x="7233" y="2870"/>
                  </a:cubicBezTo>
                  <a:cubicBezTo>
                    <a:pt x="8023" y="2870"/>
                    <a:pt x="8802" y="3477"/>
                    <a:pt x="9137" y="4380"/>
                  </a:cubicBezTo>
                  <a:cubicBezTo>
                    <a:pt x="9515" y="5482"/>
                    <a:pt x="9074" y="6680"/>
                    <a:pt x="8161" y="7026"/>
                  </a:cubicBezTo>
                  <a:cubicBezTo>
                    <a:pt x="8003" y="7058"/>
                    <a:pt x="7877" y="7089"/>
                    <a:pt x="7751" y="7089"/>
                  </a:cubicBezTo>
                  <a:cubicBezTo>
                    <a:pt x="7909" y="7688"/>
                    <a:pt x="7909" y="8444"/>
                    <a:pt x="7783" y="9452"/>
                  </a:cubicBezTo>
                  <a:cubicBezTo>
                    <a:pt x="9547" y="8633"/>
                    <a:pt x="10713" y="6900"/>
                    <a:pt x="10713" y="5010"/>
                  </a:cubicBezTo>
                  <a:cubicBezTo>
                    <a:pt x="10681" y="2269"/>
                    <a:pt x="8287" y="1"/>
                    <a:pt x="53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36"/>
            <p:cNvSpPr/>
            <p:nvPr/>
          </p:nvSpPr>
          <p:spPr>
            <a:xfrm>
              <a:off x="-17168375" y="3692750"/>
              <a:ext cx="99250" cy="92975"/>
            </a:xfrm>
            <a:custGeom>
              <a:avLst/>
              <a:gdLst/>
              <a:ahLst/>
              <a:cxnLst/>
              <a:rect l="l" t="t" r="r" b="b"/>
              <a:pathLst>
                <a:path w="3970" h="3719" extrusionOk="0">
                  <a:moveTo>
                    <a:pt x="2111" y="1"/>
                  </a:moveTo>
                  <a:cubicBezTo>
                    <a:pt x="946" y="1"/>
                    <a:pt x="0" y="946"/>
                    <a:pt x="0" y="2143"/>
                  </a:cubicBezTo>
                  <a:cubicBezTo>
                    <a:pt x="0" y="2773"/>
                    <a:pt x="284" y="3309"/>
                    <a:pt x="693" y="3718"/>
                  </a:cubicBezTo>
                  <a:cubicBezTo>
                    <a:pt x="1418" y="2521"/>
                    <a:pt x="2552" y="1545"/>
                    <a:pt x="3970" y="1072"/>
                  </a:cubicBezTo>
                  <a:cubicBezTo>
                    <a:pt x="3623" y="442"/>
                    <a:pt x="2899" y="1"/>
                    <a:pt x="21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7" name="Google Shape;317;p36"/>
          <p:cNvSpPr txBox="1">
            <a:spLocks noGrp="1"/>
          </p:cNvSpPr>
          <p:nvPr>
            <p:ph type="ctrTitle" idx="4294967295"/>
          </p:nvPr>
        </p:nvSpPr>
        <p:spPr>
          <a:xfrm>
            <a:off x="4691696" y="1712187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Pandas</a:t>
            </a:r>
            <a:endParaRPr/>
          </a:p>
        </p:txBody>
      </p:sp>
      <p:grpSp>
        <p:nvGrpSpPr>
          <p:cNvPr id="318" name="Google Shape;318;p36"/>
          <p:cNvGrpSpPr/>
          <p:nvPr/>
        </p:nvGrpSpPr>
        <p:grpSpPr>
          <a:xfrm>
            <a:off x="7008159" y="1278790"/>
            <a:ext cx="549303" cy="408355"/>
            <a:chOff x="-47523400" y="3973950"/>
            <a:chExt cx="300100" cy="228425"/>
          </a:xfrm>
        </p:grpSpPr>
        <p:sp>
          <p:nvSpPr>
            <p:cNvPr id="319" name="Google Shape;319;p36"/>
            <p:cNvSpPr/>
            <p:nvPr/>
          </p:nvSpPr>
          <p:spPr>
            <a:xfrm>
              <a:off x="-47417075" y="4061375"/>
              <a:ext cx="15775" cy="15775"/>
            </a:xfrm>
            <a:custGeom>
              <a:avLst/>
              <a:gdLst/>
              <a:ahLst/>
              <a:cxnLst/>
              <a:rect l="l" t="t" r="r" b="b"/>
              <a:pathLst>
                <a:path w="631" h="631" extrusionOk="0">
                  <a:moveTo>
                    <a:pt x="0" y="0"/>
                  </a:moveTo>
                  <a:lnTo>
                    <a:pt x="0" y="630"/>
                  </a:lnTo>
                  <a:cubicBezTo>
                    <a:pt x="284" y="536"/>
                    <a:pt x="504" y="315"/>
                    <a:pt x="6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36"/>
            <p:cNvSpPr/>
            <p:nvPr/>
          </p:nvSpPr>
          <p:spPr>
            <a:xfrm>
              <a:off x="-47417875" y="4061375"/>
              <a:ext cx="52800" cy="52775"/>
            </a:xfrm>
            <a:custGeom>
              <a:avLst/>
              <a:gdLst/>
              <a:ahLst/>
              <a:cxnLst/>
              <a:rect l="l" t="t" r="r" b="b"/>
              <a:pathLst>
                <a:path w="2112" h="2111" extrusionOk="0">
                  <a:moveTo>
                    <a:pt x="1356" y="0"/>
                  </a:moveTo>
                  <a:cubicBezTo>
                    <a:pt x="1261" y="693"/>
                    <a:pt x="694" y="1260"/>
                    <a:pt x="1" y="1386"/>
                  </a:cubicBezTo>
                  <a:lnTo>
                    <a:pt x="1" y="2111"/>
                  </a:lnTo>
                  <a:lnTo>
                    <a:pt x="2112" y="2111"/>
                  </a:lnTo>
                  <a:lnTo>
                    <a:pt x="21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36"/>
            <p:cNvSpPr/>
            <p:nvPr/>
          </p:nvSpPr>
          <p:spPr>
            <a:xfrm>
              <a:off x="-47453300" y="4026700"/>
              <a:ext cx="51200" cy="51225"/>
            </a:xfrm>
            <a:custGeom>
              <a:avLst/>
              <a:gdLst/>
              <a:ahLst/>
              <a:cxnLst/>
              <a:rect l="l" t="t" r="r" b="b"/>
              <a:pathLst>
                <a:path w="2048" h="2049" extrusionOk="0">
                  <a:moveTo>
                    <a:pt x="1071" y="1"/>
                  </a:moveTo>
                  <a:cubicBezTo>
                    <a:pt x="473" y="1"/>
                    <a:pt x="0" y="473"/>
                    <a:pt x="0" y="1072"/>
                  </a:cubicBezTo>
                  <a:cubicBezTo>
                    <a:pt x="0" y="1545"/>
                    <a:pt x="284" y="1891"/>
                    <a:pt x="693" y="2049"/>
                  </a:cubicBezTo>
                  <a:lnTo>
                    <a:pt x="693" y="1072"/>
                  </a:lnTo>
                  <a:cubicBezTo>
                    <a:pt x="693" y="883"/>
                    <a:pt x="851" y="725"/>
                    <a:pt x="1071" y="725"/>
                  </a:cubicBezTo>
                  <a:lnTo>
                    <a:pt x="2048" y="725"/>
                  </a:lnTo>
                  <a:cubicBezTo>
                    <a:pt x="1922" y="284"/>
                    <a:pt x="1512" y="1"/>
                    <a:pt x="107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36"/>
            <p:cNvSpPr/>
            <p:nvPr/>
          </p:nvSpPr>
          <p:spPr>
            <a:xfrm>
              <a:off x="-47506875" y="3973950"/>
              <a:ext cx="264675" cy="174875"/>
            </a:xfrm>
            <a:custGeom>
              <a:avLst/>
              <a:gdLst/>
              <a:ahLst/>
              <a:cxnLst/>
              <a:rect l="l" t="t" r="r" b="b"/>
              <a:pathLst>
                <a:path w="10587" h="6995" extrusionOk="0">
                  <a:moveTo>
                    <a:pt x="8854" y="1418"/>
                  </a:moveTo>
                  <a:cubicBezTo>
                    <a:pt x="9074" y="1418"/>
                    <a:pt x="9232" y="1575"/>
                    <a:pt x="9232" y="1764"/>
                  </a:cubicBezTo>
                  <a:cubicBezTo>
                    <a:pt x="9232" y="1953"/>
                    <a:pt x="9074" y="2111"/>
                    <a:pt x="8854" y="2111"/>
                  </a:cubicBezTo>
                  <a:lnTo>
                    <a:pt x="7436" y="2111"/>
                  </a:lnTo>
                  <a:cubicBezTo>
                    <a:pt x="7247" y="2111"/>
                    <a:pt x="7089" y="1953"/>
                    <a:pt x="7089" y="1764"/>
                  </a:cubicBezTo>
                  <a:cubicBezTo>
                    <a:pt x="7089" y="1575"/>
                    <a:pt x="7247" y="1418"/>
                    <a:pt x="7436" y="1418"/>
                  </a:cubicBezTo>
                  <a:close/>
                  <a:moveTo>
                    <a:pt x="8854" y="2772"/>
                  </a:moveTo>
                  <a:cubicBezTo>
                    <a:pt x="9074" y="2772"/>
                    <a:pt x="9232" y="2930"/>
                    <a:pt x="9232" y="3151"/>
                  </a:cubicBezTo>
                  <a:cubicBezTo>
                    <a:pt x="9232" y="3340"/>
                    <a:pt x="9074" y="3497"/>
                    <a:pt x="8854" y="3497"/>
                  </a:cubicBezTo>
                  <a:lnTo>
                    <a:pt x="7436" y="3497"/>
                  </a:lnTo>
                  <a:cubicBezTo>
                    <a:pt x="7247" y="3497"/>
                    <a:pt x="7089" y="3340"/>
                    <a:pt x="7089" y="3151"/>
                  </a:cubicBezTo>
                  <a:cubicBezTo>
                    <a:pt x="7089" y="2930"/>
                    <a:pt x="7247" y="2772"/>
                    <a:pt x="7436" y="2772"/>
                  </a:cubicBezTo>
                  <a:close/>
                  <a:moveTo>
                    <a:pt x="8854" y="4190"/>
                  </a:moveTo>
                  <a:cubicBezTo>
                    <a:pt x="9074" y="4190"/>
                    <a:pt x="9232" y="4348"/>
                    <a:pt x="9232" y="4568"/>
                  </a:cubicBezTo>
                  <a:cubicBezTo>
                    <a:pt x="9232" y="4757"/>
                    <a:pt x="9074" y="4915"/>
                    <a:pt x="8854" y="4915"/>
                  </a:cubicBezTo>
                  <a:lnTo>
                    <a:pt x="7436" y="4915"/>
                  </a:lnTo>
                  <a:cubicBezTo>
                    <a:pt x="7247" y="4915"/>
                    <a:pt x="7089" y="4757"/>
                    <a:pt x="7089" y="4568"/>
                  </a:cubicBezTo>
                  <a:cubicBezTo>
                    <a:pt x="7089" y="4348"/>
                    <a:pt x="7247" y="4190"/>
                    <a:pt x="7436" y="4190"/>
                  </a:cubicBezTo>
                  <a:close/>
                  <a:moveTo>
                    <a:pt x="3246" y="1355"/>
                  </a:moveTo>
                  <a:cubicBezTo>
                    <a:pt x="4096" y="1355"/>
                    <a:pt x="4821" y="1953"/>
                    <a:pt x="4979" y="2772"/>
                  </a:cubicBezTo>
                  <a:lnTo>
                    <a:pt x="6081" y="2772"/>
                  </a:lnTo>
                  <a:cubicBezTo>
                    <a:pt x="6270" y="2772"/>
                    <a:pt x="6428" y="2930"/>
                    <a:pt x="6428" y="3151"/>
                  </a:cubicBezTo>
                  <a:lnTo>
                    <a:pt x="6428" y="5986"/>
                  </a:lnTo>
                  <a:lnTo>
                    <a:pt x="6396" y="5986"/>
                  </a:lnTo>
                  <a:cubicBezTo>
                    <a:pt x="6396" y="6175"/>
                    <a:pt x="6239" y="6333"/>
                    <a:pt x="6018" y="6333"/>
                  </a:cubicBezTo>
                  <a:lnTo>
                    <a:pt x="3246" y="6333"/>
                  </a:lnTo>
                  <a:cubicBezTo>
                    <a:pt x="3025" y="6333"/>
                    <a:pt x="2868" y="6175"/>
                    <a:pt x="2868" y="5986"/>
                  </a:cubicBezTo>
                  <a:lnTo>
                    <a:pt x="2868" y="4883"/>
                  </a:lnTo>
                  <a:cubicBezTo>
                    <a:pt x="2080" y="4726"/>
                    <a:pt x="1450" y="4001"/>
                    <a:pt x="1450" y="3151"/>
                  </a:cubicBezTo>
                  <a:cubicBezTo>
                    <a:pt x="1450" y="2142"/>
                    <a:pt x="2238" y="1355"/>
                    <a:pt x="3246" y="1355"/>
                  </a:cubicBezTo>
                  <a:close/>
                  <a:moveTo>
                    <a:pt x="8854" y="5608"/>
                  </a:moveTo>
                  <a:cubicBezTo>
                    <a:pt x="9074" y="5608"/>
                    <a:pt x="9232" y="5765"/>
                    <a:pt x="9232" y="5986"/>
                  </a:cubicBezTo>
                  <a:cubicBezTo>
                    <a:pt x="9232" y="6175"/>
                    <a:pt x="9074" y="6333"/>
                    <a:pt x="8854" y="6333"/>
                  </a:cubicBezTo>
                  <a:lnTo>
                    <a:pt x="7436" y="6333"/>
                  </a:lnTo>
                  <a:cubicBezTo>
                    <a:pt x="7247" y="6333"/>
                    <a:pt x="7089" y="6175"/>
                    <a:pt x="7089" y="5986"/>
                  </a:cubicBezTo>
                  <a:cubicBezTo>
                    <a:pt x="7089" y="5765"/>
                    <a:pt x="7247" y="5608"/>
                    <a:pt x="7436" y="5608"/>
                  </a:cubicBezTo>
                  <a:close/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6994"/>
                  </a:lnTo>
                  <a:lnTo>
                    <a:pt x="10586" y="6994"/>
                  </a:lnTo>
                  <a:lnTo>
                    <a:pt x="10586" y="347"/>
                  </a:lnTo>
                  <a:cubicBezTo>
                    <a:pt x="10586" y="158"/>
                    <a:pt x="10429" y="0"/>
                    <a:pt x="1024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36"/>
            <p:cNvSpPr/>
            <p:nvPr/>
          </p:nvSpPr>
          <p:spPr>
            <a:xfrm>
              <a:off x="-47523400" y="4166900"/>
              <a:ext cx="300100" cy="35475"/>
            </a:xfrm>
            <a:custGeom>
              <a:avLst/>
              <a:gdLst/>
              <a:ahLst/>
              <a:cxnLst/>
              <a:rect l="l" t="t" r="r" b="b"/>
              <a:pathLst>
                <a:path w="12004" h="1419" extrusionOk="0">
                  <a:moveTo>
                    <a:pt x="0" y="1"/>
                  </a:moveTo>
                  <a:lnTo>
                    <a:pt x="0" y="1040"/>
                  </a:lnTo>
                  <a:cubicBezTo>
                    <a:pt x="0" y="1261"/>
                    <a:pt x="158" y="1418"/>
                    <a:pt x="347" y="1418"/>
                  </a:cubicBezTo>
                  <a:lnTo>
                    <a:pt x="11657" y="1418"/>
                  </a:lnTo>
                  <a:cubicBezTo>
                    <a:pt x="11846" y="1418"/>
                    <a:pt x="12004" y="1261"/>
                    <a:pt x="12004" y="1040"/>
                  </a:cubicBezTo>
                  <a:lnTo>
                    <a:pt x="120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4" name="Google Shape;324;p36"/>
          <p:cNvSpPr txBox="1">
            <a:spLocks noGrp="1"/>
          </p:cNvSpPr>
          <p:nvPr>
            <p:ph type="ctrTitle" idx="4294967295"/>
          </p:nvPr>
        </p:nvSpPr>
        <p:spPr>
          <a:xfrm>
            <a:off x="6472196" y="1712187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Tableau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7"/>
          <p:cNvSpPr txBox="1">
            <a:spLocks noGrp="1"/>
          </p:cNvSpPr>
          <p:nvPr>
            <p:ph type="ctrTitle"/>
          </p:nvPr>
        </p:nvSpPr>
        <p:spPr>
          <a:xfrm>
            <a:off x="1964850" y="352850"/>
            <a:ext cx="6813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1.2. WORD FREQUENCY ANALYSIS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IDENTIFY TOP INFLUENCERS</a:t>
            </a:r>
            <a:endParaRPr/>
          </a:p>
        </p:txBody>
      </p:sp>
      <p:cxnSp>
        <p:nvCxnSpPr>
          <p:cNvPr id="330" name="Google Shape;330;p37"/>
          <p:cNvCxnSpPr/>
          <p:nvPr/>
        </p:nvCxnSpPr>
        <p:spPr>
          <a:xfrm>
            <a:off x="588400" y="3652200"/>
            <a:ext cx="0" cy="1515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1" name="Google Shape;331;p37"/>
          <p:cNvSpPr/>
          <p:nvPr/>
        </p:nvSpPr>
        <p:spPr>
          <a:xfrm>
            <a:off x="175500" y="166100"/>
            <a:ext cx="1023300" cy="946200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FFFFFF">
              <a:alpha val="42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2" name="Google Shape;332;p37"/>
          <p:cNvGrpSpPr/>
          <p:nvPr/>
        </p:nvGrpSpPr>
        <p:grpSpPr>
          <a:xfrm>
            <a:off x="413957" y="408908"/>
            <a:ext cx="547124" cy="460843"/>
            <a:chOff x="-40745125" y="3632900"/>
            <a:chExt cx="318225" cy="289875"/>
          </a:xfrm>
        </p:grpSpPr>
        <p:sp>
          <p:nvSpPr>
            <p:cNvPr id="333" name="Google Shape;333;p37"/>
            <p:cNvSpPr/>
            <p:nvPr/>
          </p:nvSpPr>
          <p:spPr>
            <a:xfrm>
              <a:off x="-40745125" y="3632900"/>
              <a:ext cx="300125" cy="82725"/>
            </a:xfrm>
            <a:custGeom>
              <a:avLst/>
              <a:gdLst/>
              <a:ahLst/>
              <a:cxnLst/>
              <a:rect l="l" t="t" r="r" b="b"/>
              <a:pathLst>
                <a:path w="12005" h="3309" extrusionOk="0">
                  <a:moveTo>
                    <a:pt x="1671" y="0"/>
                  </a:moveTo>
                  <a:cubicBezTo>
                    <a:pt x="757" y="0"/>
                    <a:pt x="1" y="757"/>
                    <a:pt x="1" y="1670"/>
                  </a:cubicBezTo>
                  <a:cubicBezTo>
                    <a:pt x="1" y="2552"/>
                    <a:pt x="757" y="3308"/>
                    <a:pt x="1671" y="3308"/>
                  </a:cubicBezTo>
                  <a:lnTo>
                    <a:pt x="11469" y="3308"/>
                  </a:lnTo>
                  <a:cubicBezTo>
                    <a:pt x="11815" y="3308"/>
                    <a:pt x="12004" y="2930"/>
                    <a:pt x="11784" y="2647"/>
                  </a:cubicBezTo>
                  <a:cubicBezTo>
                    <a:pt x="11595" y="2363"/>
                    <a:pt x="11469" y="2017"/>
                    <a:pt x="11469" y="1670"/>
                  </a:cubicBezTo>
                  <a:cubicBezTo>
                    <a:pt x="11469" y="1292"/>
                    <a:pt x="11595" y="946"/>
                    <a:pt x="11784" y="662"/>
                  </a:cubicBezTo>
                  <a:cubicBezTo>
                    <a:pt x="11973" y="410"/>
                    <a:pt x="11784" y="0"/>
                    <a:pt x="1146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37"/>
            <p:cNvSpPr/>
            <p:nvPr/>
          </p:nvSpPr>
          <p:spPr>
            <a:xfrm>
              <a:off x="-40508050" y="3736075"/>
              <a:ext cx="21300" cy="82725"/>
            </a:xfrm>
            <a:custGeom>
              <a:avLst/>
              <a:gdLst/>
              <a:ahLst/>
              <a:cxnLst/>
              <a:rect l="l" t="t" r="r" b="b"/>
              <a:pathLst>
                <a:path w="852" h="3309" extrusionOk="0">
                  <a:moveTo>
                    <a:pt x="1" y="1"/>
                  </a:moveTo>
                  <a:lnTo>
                    <a:pt x="1" y="3309"/>
                  </a:lnTo>
                  <a:lnTo>
                    <a:pt x="852" y="3309"/>
                  </a:lnTo>
                  <a:lnTo>
                    <a:pt x="85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37"/>
            <p:cNvSpPr/>
            <p:nvPr/>
          </p:nvSpPr>
          <p:spPr>
            <a:xfrm>
              <a:off x="-40466300" y="3736875"/>
              <a:ext cx="39400" cy="82725"/>
            </a:xfrm>
            <a:custGeom>
              <a:avLst/>
              <a:gdLst/>
              <a:ahLst/>
              <a:cxnLst/>
              <a:rect l="l" t="t" r="r" b="b"/>
              <a:pathLst>
                <a:path w="1576" h="3309" extrusionOk="0">
                  <a:moveTo>
                    <a:pt x="1" y="0"/>
                  </a:moveTo>
                  <a:lnTo>
                    <a:pt x="1" y="3308"/>
                  </a:lnTo>
                  <a:lnTo>
                    <a:pt x="1198" y="3308"/>
                  </a:lnTo>
                  <a:cubicBezTo>
                    <a:pt x="1387" y="3277"/>
                    <a:pt x="1576" y="3088"/>
                    <a:pt x="1576" y="2899"/>
                  </a:cubicBezTo>
                  <a:lnTo>
                    <a:pt x="1576" y="410"/>
                  </a:lnTo>
                  <a:cubicBezTo>
                    <a:pt x="1576" y="158"/>
                    <a:pt x="1387" y="0"/>
                    <a:pt x="119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37"/>
            <p:cNvSpPr/>
            <p:nvPr/>
          </p:nvSpPr>
          <p:spPr>
            <a:xfrm>
              <a:off x="-40723050" y="3736075"/>
              <a:ext cx="194550" cy="82725"/>
            </a:xfrm>
            <a:custGeom>
              <a:avLst/>
              <a:gdLst/>
              <a:ahLst/>
              <a:cxnLst/>
              <a:rect l="l" t="t" r="r" b="b"/>
              <a:pathLst>
                <a:path w="7782" h="3309" extrusionOk="0">
                  <a:moveTo>
                    <a:pt x="441" y="1"/>
                  </a:moveTo>
                  <a:cubicBezTo>
                    <a:pt x="189" y="1"/>
                    <a:pt x="0" y="221"/>
                    <a:pt x="0" y="442"/>
                  </a:cubicBezTo>
                  <a:lnTo>
                    <a:pt x="0" y="2931"/>
                  </a:lnTo>
                  <a:cubicBezTo>
                    <a:pt x="0" y="3151"/>
                    <a:pt x="189" y="3309"/>
                    <a:pt x="441" y="3309"/>
                  </a:cubicBezTo>
                  <a:lnTo>
                    <a:pt x="7782" y="3309"/>
                  </a:lnTo>
                  <a:lnTo>
                    <a:pt x="778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37"/>
            <p:cNvSpPr/>
            <p:nvPr/>
          </p:nvSpPr>
          <p:spPr>
            <a:xfrm>
              <a:off x="-40681325" y="3839250"/>
              <a:ext cx="21300" cy="82725"/>
            </a:xfrm>
            <a:custGeom>
              <a:avLst/>
              <a:gdLst/>
              <a:ahLst/>
              <a:cxnLst/>
              <a:rect l="l" t="t" r="r" b="b"/>
              <a:pathLst>
                <a:path w="852" h="3309" extrusionOk="0">
                  <a:moveTo>
                    <a:pt x="1" y="1"/>
                  </a:moveTo>
                  <a:lnTo>
                    <a:pt x="1" y="3309"/>
                  </a:lnTo>
                  <a:lnTo>
                    <a:pt x="851" y="3309"/>
                  </a:lnTo>
                  <a:lnTo>
                    <a:pt x="85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37"/>
            <p:cNvSpPr/>
            <p:nvPr/>
          </p:nvSpPr>
          <p:spPr>
            <a:xfrm>
              <a:off x="-40639575" y="3840825"/>
              <a:ext cx="190625" cy="81950"/>
            </a:xfrm>
            <a:custGeom>
              <a:avLst/>
              <a:gdLst/>
              <a:ahLst/>
              <a:cxnLst/>
              <a:rect l="l" t="t" r="r" b="b"/>
              <a:pathLst>
                <a:path w="7625" h="3278" extrusionOk="0">
                  <a:moveTo>
                    <a:pt x="1" y="1"/>
                  </a:moveTo>
                  <a:lnTo>
                    <a:pt x="1" y="3277"/>
                  </a:lnTo>
                  <a:lnTo>
                    <a:pt x="7247" y="3277"/>
                  </a:lnTo>
                  <a:cubicBezTo>
                    <a:pt x="7467" y="3277"/>
                    <a:pt x="7625" y="3057"/>
                    <a:pt x="7625" y="2868"/>
                  </a:cubicBezTo>
                  <a:lnTo>
                    <a:pt x="7625" y="379"/>
                  </a:lnTo>
                  <a:cubicBezTo>
                    <a:pt x="7625" y="158"/>
                    <a:pt x="7436" y="1"/>
                    <a:pt x="72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37"/>
            <p:cNvSpPr/>
            <p:nvPr/>
          </p:nvSpPr>
          <p:spPr>
            <a:xfrm>
              <a:off x="-40745125" y="3840050"/>
              <a:ext cx="43350" cy="82725"/>
            </a:xfrm>
            <a:custGeom>
              <a:avLst/>
              <a:gdLst/>
              <a:ahLst/>
              <a:cxnLst/>
              <a:rect l="l" t="t" r="r" b="b"/>
              <a:pathLst>
                <a:path w="1734" h="3309" extrusionOk="0">
                  <a:moveTo>
                    <a:pt x="442" y="0"/>
                  </a:moveTo>
                  <a:cubicBezTo>
                    <a:pt x="190" y="0"/>
                    <a:pt x="1" y="189"/>
                    <a:pt x="1" y="378"/>
                  </a:cubicBezTo>
                  <a:lnTo>
                    <a:pt x="1" y="2867"/>
                  </a:lnTo>
                  <a:cubicBezTo>
                    <a:pt x="1" y="3088"/>
                    <a:pt x="190" y="3308"/>
                    <a:pt x="442" y="3308"/>
                  </a:cubicBezTo>
                  <a:lnTo>
                    <a:pt x="1734" y="3308"/>
                  </a:lnTo>
                  <a:lnTo>
                    <a:pt x="173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0" name="Google Shape;340;p37"/>
          <p:cNvSpPr txBox="1">
            <a:spLocks noGrp="1"/>
          </p:cNvSpPr>
          <p:nvPr>
            <p:ph type="ctrTitle"/>
          </p:nvPr>
        </p:nvSpPr>
        <p:spPr>
          <a:xfrm>
            <a:off x="2018850" y="1112300"/>
            <a:ext cx="40221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u="sng"/>
              <a:t>Tools and Packages</a:t>
            </a:r>
            <a:endParaRPr sz="2200" b="0" u="sng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 b="0" u="sng"/>
          </a:p>
        </p:txBody>
      </p:sp>
      <p:sp>
        <p:nvSpPr>
          <p:cNvPr id="341" name="Google Shape;341;p37"/>
          <p:cNvSpPr txBox="1">
            <a:spLocks noGrp="1"/>
          </p:cNvSpPr>
          <p:nvPr>
            <p:ph type="ctrTitle"/>
          </p:nvPr>
        </p:nvSpPr>
        <p:spPr>
          <a:xfrm>
            <a:off x="2018850" y="1899000"/>
            <a:ext cx="6705300" cy="175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u="sng"/>
              <a:t>Charts</a:t>
            </a:r>
            <a:endParaRPr sz="2200" b="0" u="sng"/>
          </a:p>
          <a:p>
            <a:pPr marL="45720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Arial"/>
              <a:buAutoNum type="arabicPeriod"/>
            </a:pPr>
            <a:r>
              <a:rPr lang="en" sz="2200" b="0"/>
              <a:t>Likes for each influencer</a:t>
            </a:r>
            <a:endParaRPr sz="2200" b="0"/>
          </a:p>
          <a:p>
            <a:pPr marL="45720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Arial"/>
              <a:buAutoNum type="arabicPeriod"/>
            </a:pPr>
            <a:r>
              <a:rPr lang="en" sz="2200" b="0"/>
              <a:t>Comments for each influencer</a:t>
            </a:r>
            <a:endParaRPr sz="2200" b="0"/>
          </a:p>
          <a:p>
            <a:pPr marL="45720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Arial"/>
              <a:buAutoNum type="arabicPeriod"/>
            </a:pPr>
            <a:r>
              <a:rPr lang="en" sz="2200" b="0"/>
              <a:t>Number of posts for each influencer</a:t>
            </a:r>
            <a:endParaRPr sz="2200" b="0"/>
          </a:p>
        </p:txBody>
      </p:sp>
      <p:sp>
        <p:nvSpPr>
          <p:cNvPr id="342" name="Google Shape;342;p37"/>
          <p:cNvSpPr txBox="1">
            <a:spLocks noGrp="1"/>
          </p:cNvSpPr>
          <p:nvPr>
            <p:ph type="ctrTitle"/>
          </p:nvPr>
        </p:nvSpPr>
        <p:spPr>
          <a:xfrm>
            <a:off x="2018850" y="3566400"/>
            <a:ext cx="6705300" cy="131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u="sng"/>
              <a:t>Possible Insight</a:t>
            </a:r>
            <a:endParaRPr sz="2200" b="0" u="sng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/>
              <a:t>The most active influencers may not have the most active user interactions</a:t>
            </a:r>
            <a:endParaRPr sz="2200" b="0"/>
          </a:p>
        </p:txBody>
      </p:sp>
      <p:grpSp>
        <p:nvGrpSpPr>
          <p:cNvPr id="343" name="Google Shape;343;p37"/>
          <p:cNvGrpSpPr/>
          <p:nvPr/>
        </p:nvGrpSpPr>
        <p:grpSpPr>
          <a:xfrm>
            <a:off x="5108598" y="1253741"/>
            <a:ext cx="525824" cy="458441"/>
            <a:chOff x="-17168375" y="3692750"/>
            <a:chExt cx="304050" cy="284375"/>
          </a:xfrm>
        </p:grpSpPr>
        <p:sp>
          <p:nvSpPr>
            <p:cNvPr id="344" name="Google Shape;344;p37"/>
            <p:cNvSpPr/>
            <p:nvPr/>
          </p:nvSpPr>
          <p:spPr>
            <a:xfrm>
              <a:off x="-16963600" y="3694325"/>
              <a:ext cx="99275" cy="92175"/>
            </a:xfrm>
            <a:custGeom>
              <a:avLst/>
              <a:gdLst/>
              <a:ahLst/>
              <a:cxnLst/>
              <a:rect l="l" t="t" r="r" b="b"/>
              <a:pathLst>
                <a:path w="3971" h="3687" extrusionOk="0">
                  <a:moveTo>
                    <a:pt x="1859" y="1"/>
                  </a:moveTo>
                  <a:cubicBezTo>
                    <a:pt x="1072" y="1"/>
                    <a:pt x="379" y="410"/>
                    <a:pt x="1" y="1041"/>
                  </a:cubicBezTo>
                  <a:cubicBezTo>
                    <a:pt x="1387" y="1482"/>
                    <a:pt x="2553" y="2458"/>
                    <a:pt x="3277" y="3687"/>
                  </a:cubicBezTo>
                  <a:cubicBezTo>
                    <a:pt x="3687" y="3277"/>
                    <a:pt x="3970" y="2710"/>
                    <a:pt x="3970" y="2112"/>
                  </a:cubicBezTo>
                  <a:cubicBezTo>
                    <a:pt x="3970" y="915"/>
                    <a:pt x="3025" y="1"/>
                    <a:pt x="18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37"/>
            <p:cNvSpPr/>
            <p:nvPr/>
          </p:nvSpPr>
          <p:spPr>
            <a:xfrm>
              <a:off x="-17102225" y="3817525"/>
              <a:ext cx="61475" cy="69650"/>
            </a:xfrm>
            <a:custGeom>
              <a:avLst/>
              <a:gdLst/>
              <a:ahLst/>
              <a:cxnLst/>
              <a:rect l="l" t="t" r="r" b="b"/>
              <a:pathLst>
                <a:path w="2459" h="2786" extrusionOk="0">
                  <a:moveTo>
                    <a:pt x="1293" y="1437"/>
                  </a:moveTo>
                  <a:cubicBezTo>
                    <a:pt x="1482" y="1437"/>
                    <a:pt x="1639" y="1594"/>
                    <a:pt x="1639" y="1783"/>
                  </a:cubicBezTo>
                  <a:cubicBezTo>
                    <a:pt x="1639" y="2004"/>
                    <a:pt x="1482" y="2161"/>
                    <a:pt x="1293" y="2161"/>
                  </a:cubicBezTo>
                  <a:cubicBezTo>
                    <a:pt x="1103" y="2161"/>
                    <a:pt x="946" y="2004"/>
                    <a:pt x="946" y="1783"/>
                  </a:cubicBezTo>
                  <a:cubicBezTo>
                    <a:pt x="946" y="1594"/>
                    <a:pt x="1103" y="1437"/>
                    <a:pt x="1293" y="1437"/>
                  </a:cubicBezTo>
                  <a:close/>
                  <a:moveTo>
                    <a:pt x="1452" y="0"/>
                  </a:moveTo>
                  <a:cubicBezTo>
                    <a:pt x="939" y="0"/>
                    <a:pt x="434" y="473"/>
                    <a:pt x="221" y="1059"/>
                  </a:cubicBezTo>
                  <a:cubicBezTo>
                    <a:pt x="1" y="1720"/>
                    <a:pt x="158" y="2539"/>
                    <a:pt x="725" y="2729"/>
                  </a:cubicBezTo>
                  <a:cubicBezTo>
                    <a:pt x="818" y="2768"/>
                    <a:pt x="916" y="2786"/>
                    <a:pt x="1017" y="2786"/>
                  </a:cubicBezTo>
                  <a:cubicBezTo>
                    <a:pt x="1157" y="2786"/>
                    <a:pt x="1304" y="2752"/>
                    <a:pt x="1450" y="2697"/>
                  </a:cubicBezTo>
                  <a:cubicBezTo>
                    <a:pt x="1576" y="2508"/>
                    <a:pt x="1734" y="2287"/>
                    <a:pt x="1923" y="2098"/>
                  </a:cubicBezTo>
                  <a:cubicBezTo>
                    <a:pt x="1986" y="2004"/>
                    <a:pt x="2112" y="1909"/>
                    <a:pt x="2206" y="1846"/>
                  </a:cubicBezTo>
                  <a:cubicBezTo>
                    <a:pt x="2458" y="1153"/>
                    <a:pt x="2364" y="271"/>
                    <a:pt x="1734" y="51"/>
                  </a:cubicBezTo>
                  <a:cubicBezTo>
                    <a:pt x="1641" y="16"/>
                    <a:pt x="1546" y="0"/>
                    <a:pt x="14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37"/>
            <p:cNvSpPr/>
            <p:nvPr/>
          </p:nvSpPr>
          <p:spPr>
            <a:xfrm>
              <a:off x="-17064400" y="3870925"/>
              <a:ext cx="93750" cy="106200"/>
            </a:xfrm>
            <a:custGeom>
              <a:avLst/>
              <a:gdLst/>
              <a:ahLst/>
              <a:cxnLst/>
              <a:rect l="l" t="t" r="r" b="b"/>
              <a:pathLst>
                <a:path w="3750" h="4248" extrusionOk="0">
                  <a:moveTo>
                    <a:pt x="1992" y="0"/>
                  </a:moveTo>
                  <a:cubicBezTo>
                    <a:pt x="1596" y="0"/>
                    <a:pt x="1195" y="152"/>
                    <a:pt x="945" y="435"/>
                  </a:cubicBezTo>
                  <a:cubicBezTo>
                    <a:pt x="221" y="1286"/>
                    <a:pt x="0" y="1727"/>
                    <a:pt x="284" y="4090"/>
                  </a:cubicBezTo>
                  <a:cubicBezTo>
                    <a:pt x="567" y="4216"/>
                    <a:pt x="914" y="4247"/>
                    <a:pt x="1229" y="4247"/>
                  </a:cubicBezTo>
                  <a:lnTo>
                    <a:pt x="1575" y="4247"/>
                  </a:lnTo>
                  <a:lnTo>
                    <a:pt x="1575" y="2609"/>
                  </a:lnTo>
                  <a:lnTo>
                    <a:pt x="1008" y="2010"/>
                  </a:lnTo>
                  <a:cubicBezTo>
                    <a:pt x="914" y="1947"/>
                    <a:pt x="882" y="1853"/>
                    <a:pt x="882" y="1790"/>
                  </a:cubicBezTo>
                  <a:cubicBezTo>
                    <a:pt x="882" y="1191"/>
                    <a:pt x="1355" y="719"/>
                    <a:pt x="1953" y="719"/>
                  </a:cubicBezTo>
                  <a:cubicBezTo>
                    <a:pt x="2552" y="719"/>
                    <a:pt x="3025" y="1191"/>
                    <a:pt x="3025" y="1790"/>
                  </a:cubicBezTo>
                  <a:cubicBezTo>
                    <a:pt x="3025" y="1853"/>
                    <a:pt x="2962" y="1979"/>
                    <a:pt x="2898" y="2010"/>
                  </a:cubicBezTo>
                  <a:lnTo>
                    <a:pt x="2300" y="2609"/>
                  </a:lnTo>
                  <a:lnTo>
                    <a:pt x="2300" y="4247"/>
                  </a:lnTo>
                  <a:lnTo>
                    <a:pt x="2489" y="4247"/>
                  </a:lnTo>
                  <a:cubicBezTo>
                    <a:pt x="2930" y="4247"/>
                    <a:pt x="3277" y="4216"/>
                    <a:pt x="3655" y="4090"/>
                  </a:cubicBezTo>
                  <a:cubicBezTo>
                    <a:pt x="3749" y="2483"/>
                    <a:pt x="3749" y="1664"/>
                    <a:pt x="3434" y="1065"/>
                  </a:cubicBezTo>
                  <a:cubicBezTo>
                    <a:pt x="3308" y="845"/>
                    <a:pt x="3119" y="593"/>
                    <a:pt x="2930" y="372"/>
                  </a:cubicBezTo>
                  <a:cubicBezTo>
                    <a:pt x="2693" y="120"/>
                    <a:pt x="2344" y="0"/>
                    <a:pt x="19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37"/>
            <p:cNvSpPr/>
            <p:nvPr/>
          </p:nvSpPr>
          <p:spPr>
            <a:xfrm>
              <a:off x="-17025025" y="3907200"/>
              <a:ext cx="15775" cy="13200"/>
            </a:xfrm>
            <a:custGeom>
              <a:avLst/>
              <a:gdLst/>
              <a:ahLst/>
              <a:cxnLst/>
              <a:rect l="l" t="t" r="r" b="b"/>
              <a:pathLst>
                <a:path w="631" h="528" extrusionOk="0">
                  <a:moveTo>
                    <a:pt x="327" y="0"/>
                  </a:moveTo>
                  <a:cubicBezTo>
                    <a:pt x="189" y="0"/>
                    <a:pt x="48" y="71"/>
                    <a:pt x="0" y="213"/>
                  </a:cubicBezTo>
                  <a:lnTo>
                    <a:pt x="315" y="528"/>
                  </a:lnTo>
                  <a:lnTo>
                    <a:pt x="630" y="213"/>
                  </a:lnTo>
                  <a:cubicBezTo>
                    <a:pt x="599" y="71"/>
                    <a:pt x="465" y="0"/>
                    <a:pt x="3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37"/>
            <p:cNvSpPr/>
            <p:nvPr/>
          </p:nvSpPr>
          <p:spPr>
            <a:xfrm>
              <a:off x="-16995100" y="3817825"/>
              <a:ext cx="63025" cy="69900"/>
            </a:xfrm>
            <a:custGeom>
              <a:avLst/>
              <a:gdLst/>
              <a:ahLst/>
              <a:cxnLst/>
              <a:rect l="l" t="t" r="r" b="b"/>
              <a:pathLst>
                <a:path w="2521" h="2796" extrusionOk="0">
                  <a:moveTo>
                    <a:pt x="1292" y="1425"/>
                  </a:moveTo>
                  <a:cubicBezTo>
                    <a:pt x="1481" y="1425"/>
                    <a:pt x="1670" y="1582"/>
                    <a:pt x="1670" y="1771"/>
                  </a:cubicBezTo>
                  <a:cubicBezTo>
                    <a:pt x="1639" y="1992"/>
                    <a:pt x="1481" y="2149"/>
                    <a:pt x="1292" y="2149"/>
                  </a:cubicBezTo>
                  <a:cubicBezTo>
                    <a:pt x="1103" y="2149"/>
                    <a:pt x="946" y="1992"/>
                    <a:pt x="946" y="1771"/>
                  </a:cubicBezTo>
                  <a:cubicBezTo>
                    <a:pt x="946" y="1582"/>
                    <a:pt x="1103" y="1425"/>
                    <a:pt x="1292" y="1425"/>
                  </a:cubicBezTo>
                  <a:close/>
                  <a:moveTo>
                    <a:pt x="1017" y="0"/>
                  </a:moveTo>
                  <a:cubicBezTo>
                    <a:pt x="931" y="0"/>
                    <a:pt x="844" y="12"/>
                    <a:pt x="757" y="39"/>
                  </a:cubicBezTo>
                  <a:cubicBezTo>
                    <a:pt x="158" y="259"/>
                    <a:pt x="0" y="1047"/>
                    <a:pt x="190" y="1708"/>
                  </a:cubicBezTo>
                  <a:cubicBezTo>
                    <a:pt x="347" y="1771"/>
                    <a:pt x="505" y="1897"/>
                    <a:pt x="631" y="2023"/>
                  </a:cubicBezTo>
                  <a:cubicBezTo>
                    <a:pt x="851" y="2244"/>
                    <a:pt x="1072" y="2496"/>
                    <a:pt x="1229" y="2748"/>
                  </a:cubicBezTo>
                  <a:cubicBezTo>
                    <a:pt x="1308" y="2780"/>
                    <a:pt x="1395" y="2795"/>
                    <a:pt x="1481" y="2795"/>
                  </a:cubicBezTo>
                  <a:cubicBezTo>
                    <a:pt x="1568" y="2795"/>
                    <a:pt x="1654" y="2780"/>
                    <a:pt x="1733" y="2748"/>
                  </a:cubicBezTo>
                  <a:cubicBezTo>
                    <a:pt x="2269" y="2527"/>
                    <a:pt x="2521" y="1771"/>
                    <a:pt x="2237" y="1047"/>
                  </a:cubicBezTo>
                  <a:cubicBezTo>
                    <a:pt x="2047" y="477"/>
                    <a:pt x="1553" y="0"/>
                    <a:pt x="10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37"/>
            <p:cNvSpPr/>
            <p:nvPr/>
          </p:nvSpPr>
          <p:spPr>
            <a:xfrm>
              <a:off x="-17150275" y="3728200"/>
              <a:ext cx="267825" cy="236300"/>
            </a:xfrm>
            <a:custGeom>
              <a:avLst/>
              <a:gdLst/>
              <a:ahLst/>
              <a:cxnLst/>
              <a:rect l="l" t="t" r="r" b="b"/>
              <a:pathLst>
                <a:path w="10713" h="9452" extrusionOk="0">
                  <a:moveTo>
                    <a:pt x="5325" y="1"/>
                  </a:moveTo>
                  <a:cubicBezTo>
                    <a:pt x="2395" y="1"/>
                    <a:pt x="1" y="2269"/>
                    <a:pt x="1" y="5010"/>
                  </a:cubicBezTo>
                  <a:cubicBezTo>
                    <a:pt x="1" y="6900"/>
                    <a:pt x="1135" y="8601"/>
                    <a:pt x="2899" y="9452"/>
                  </a:cubicBezTo>
                  <a:cubicBezTo>
                    <a:pt x="2773" y="8412"/>
                    <a:pt x="2773" y="7688"/>
                    <a:pt x="2994" y="7089"/>
                  </a:cubicBezTo>
                  <a:lnTo>
                    <a:pt x="2931" y="7089"/>
                  </a:lnTo>
                  <a:cubicBezTo>
                    <a:pt x="2742" y="7089"/>
                    <a:pt x="2584" y="7058"/>
                    <a:pt x="2427" y="7026"/>
                  </a:cubicBezTo>
                  <a:cubicBezTo>
                    <a:pt x="1482" y="6680"/>
                    <a:pt x="1104" y="5482"/>
                    <a:pt x="1482" y="4380"/>
                  </a:cubicBezTo>
                  <a:cubicBezTo>
                    <a:pt x="1822" y="3490"/>
                    <a:pt x="2596" y="2883"/>
                    <a:pt x="3390" y="2883"/>
                  </a:cubicBezTo>
                  <a:cubicBezTo>
                    <a:pt x="3553" y="2883"/>
                    <a:pt x="3716" y="2909"/>
                    <a:pt x="3876" y="2962"/>
                  </a:cubicBezTo>
                  <a:cubicBezTo>
                    <a:pt x="4601" y="3214"/>
                    <a:pt x="5105" y="4002"/>
                    <a:pt x="4947" y="5041"/>
                  </a:cubicBezTo>
                  <a:cubicBezTo>
                    <a:pt x="5073" y="5010"/>
                    <a:pt x="5231" y="5010"/>
                    <a:pt x="5388" y="5010"/>
                  </a:cubicBezTo>
                  <a:cubicBezTo>
                    <a:pt x="5451" y="5010"/>
                    <a:pt x="5546" y="5010"/>
                    <a:pt x="5672" y="5041"/>
                  </a:cubicBezTo>
                  <a:cubicBezTo>
                    <a:pt x="5546" y="4002"/>
                    <a:pt x="6018" y="3246"/>
                    <a:pt x="6712" y="2962"/>
                  </a:cubicBezTo>
                  <a:cubicBezTo>
                    <a:pt x="6883" y="2899"/>
                    <a:pt x="7058" y="2870"/>
                    <a:pt x="7233" y="2870"/>
                  </a:cubicBezTo>
                  <a:cubicBezTo>
                    <a:pt x="8023" y="2870"/>
                    <a:pt x="8802" y="3477"/>
                    <a:pt x="9137" y="4380"/>
                  </a:cubicBezTo>
                  <a:cubicBezTo>
                    <a:pt x="9515" y="5482"/>
                    <a:pt x="9074" y="6680"/>
                    <a:pt x="8161" y="7026"/>
                  </a:cubicBezTo>
                  <a:cubicBezTo>
                    <a:pt x="8003" y="7058"/>
                    <a:pt x="7877" y="7089"/>
                    <a:pt x="7751" y="7089"/>
                  </a:cubicBezTo>
                  <a:cubicBezTo>
                    <a:pt x="7909" y="7688"/>
                    <a:pt x="7909" y="8444"/>
                    <a:pt x="7783" y="9452"/>
                  </a:cubicBezTo>
                  <a:cubicBezTo>
                    <a:pt x="9547" y="8633"/>
                    <a:pt x="10713" y="6900"/>
                    <a:pt x="10713" y="5010"/>
                  </a:cubicBezTo>
                  <a:cubicBezTo>
                    <a:pt x="10681" y="2269"/>
                    <a:pt x="8287" y="1"/>
                    <a:pt x="53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37"/>
            <p:cNvSpPr/>
            <p:nvPr/>
          </p:nvSpPr>
          <p:spPr>
            <a:xfrm>
              <a:off x="-17168375" y="3692750"/>
              <a:ext cx="99250" cy="92975"/>
            </a:xfrm>
            <a:custGeom>
              <a:avLst/>
              <a:gdLst/>
              <a:ahLst/>
              <a:cxnLst/>
              <a:rect l="l" t="t" r="r" b="b"/>
              <a:pathLst>
                <a:path w="3970" h="3719" extrusionOk="0">
                  <a:moveTo>
                    <a:pt x="2111" y="1"/>
                  </a:moveTo>
                  <a:cubicBezTo>
                    <a:pt x="946" y="1"/>
                    <a:pt x="0" y="946"/>
                    <a:pt x="0" y="2143"/>
                  </a:cubicBezTo>
                  <a:cubicBezTo>
                    <a:pt x="0" y="2773"/>
                    <a:pt x="284" y="3309"/>
                    <a:pt x="693" y="3718"/>
                  </a:cubicBezTo>
                  <a:cubicBezTo>
                    <a:pt x="1418" y="2521"/>
                    <a:pt x="2552" y="1545"/>
                    <a:pt x="3970" y="1072"/>
                  </a:cubicBezTo>
                  <a:cubicBezTo>
                    <a:pt x="3623" y="442"/>
                    <a:pt x="2899" y="1"/>
                    <a:pt x="21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1" name="Google Shape;351;p37"/>
          <p:cNvSpPr txBox="1">
            <a:spLocks noGrp="1"/>
          </p:cNvSpPr>
          <p:nvPr>
            <p:ph type="ctrTitle" idx="4294967295"/>
          </p:nvPr>
        </p:nvSpPr>
        <p:spPr>
          <a:xfrm>
            <a:off x="4691696" y="1712187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Pandas</a:t>
            </a:r>
            <a:endParaRPr/>
          </a:p>
        </p:txBody>
      </p:sp>
      <p:grpSp>
        <p:nvGrpSpPr>
          <p:cNvPr id="352" name="Google Shape;352;p37"/>
          <p:cNvGrpSpPr/>
          <p:nvPr/>
        </p:nvGrpSpPr>
        <p:grpSpPr>
          <a:xfrm>
            <a:off x="7008159" y="1278790"/>
            <a:ext cx="549303" cy="408355"/>
            <a:chOff x="-47523400" y="3973950"/>
            <a:chExt cx="300100" cy="228425"/>
          </a:xfrm>
        </p:grpSpPr>
        <p:sp>
          <p:nvSpPr>
            <p:cNvPr id="353" name="Google Shape;353;p37"/>
            <p:cNvSpPr/>
            <p:nvPr/>
          </p:nvSpPr>
          <p:spPr>
            <a:xfrm>
              <a:off x="-47417075" y="4061375"/>
              <a:ext cx="15775" cy="15775"/>
            </a:xfrm>
            <a:custGeom>
              <a:avLst/>
              <a:gdLst/>
              <a:ahLst/>
              <a:cxnLst/>
              <a:rect l="l" t="t" r="r" b="b"/>
              <a:pathLst>
                <a:path w="631" h="631" extrusionOk="0">
                  <a:moveTo>
                    <a:pt x="0" y="0"/>
                  </a:moveTo>
                  <a:lnTo>
                    <a:pt x="0" y="630"/>
                  </a:lnTo>
                  <a:cubicBezTo>
                    <a:pt x="284" y="536"/>
                    <a:pt x="504" y="315"/>
                    <a:pt x="6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37"/>
            <p:cNvSpPr/>
            <p:nvPr/>
          </p:nvSpPr>
          <p:spPr>
            <a:xfrm>
              <a:off x="-47417875" y="4061375"/>
              <a:ext cx="52800" cy="52775"/>
            </a:xfrm>
            <a:custGeom>
              <a:avLst/>
              <a:gdLst/>
              <a:ahLst/>
              <a:cxnLst/>
              <a:rect l="l" t="t" r="r" b="b"/>
              <a:pathLst>
                <a:path w="2112" h="2111" extrusionOk="0">
                  <a:moveTo>
                    <a:pt x="1356" y="0"/>
                  </a:moveTo>
                  <a:cubicBezTo>
                    <a:pt x="1261" y="693"/>
                    <a:pt x="694" y="1260"/>
                    <a:pt x="1" y="1386"/>
                  </a:cubicBezTo>
                  <a:lnTo>
                    <a:pt x="1" y="2111"/>
                  </a:lnTo>
                  <a:lnTo>
                    <a:pt x="2112" y="2111"/>
                  </a:lnTo>
                  <a:lnTo>
                    <a:pt x="21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37"/>
            <p:cNvSpPr/>
            <p:nvPr/>
          </p:nvSpPr>
          <p:spPr>
            <a:xfrm>
              <a:off x="-47453300" y="4026700"/>
              <a:ext cx="51200" cy="51225"/>
            </a:xfrm>
            <a:custGeom>
              <a:avLst/>
              <a:gdLst/>
              <a:ahLst/>
              <a:cxnLst/>
              <a:rect l="l" t="t" r="r" b="b"/>
              <a:pathLst>
                <a:path w="2048" h="2049" extrusionOk="0">
                  <a:moveTo>
                    <a:pt x="1071" y="1"/>
                  </a:moveTo>
                  <a:cubicBezTo>
                    <a:pt x="473" y="1"/>
                    <a:pt x="0" y="473"/>
                    <a:pt x="0" y="1072"/>
                  </a:cubicBezTo>
                  <a:cubicBezTo>
                    <a:pt x="0" y="1545"/>
                    <a:pt x="284" y="1891"/>
                    <a:pt x="693" y="2049"/>
                  </a:cubicBezTo>
                  <a:lnTo>
                    <a:pt x="693" y="1072"/>
                  </a:lnTo>
                  <a:cubicBezTo>
                    <a:pt x="693" y="883"/>
                    <a:pt x="851" y="725"/>
                    <a:pt x="1071" y="725"/>
                  </a:cubicBezTo>
                  <a:lnTo>
                    <a:pt x="2048" y="725"/>
                  </a:lnTo>
                  <a:cubicBezTo>
                    <a:pt x="1922" y="284"/>
                    <a:pt x="1512" y="1"/>
                    <a:pt x="107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37"/>
            <p:cNvSpPr/>
            <p:nvPr/>
          </p:nvSpPr>
          <p:spPr>
            <a:xfrm>
              <a:off x="-47506875" y="3973950"/>
              <a:ext cx="264675" cy="174875"/>
            </a:xfrm>
            <a:custGeom>
              <a:avLst/>
              <a:gdLst/>
              <a:ahLst/>
              <a:cxnLst/>
              <a:rect l="l" t="t" r="r" b="b"/>
              <a:pathLst>
                <a:path w="10587" h="6995" extrusionOk="0">
                  <a:moveTo>
                    <a:pt x="8854" y="1418"/>
                  </a:moveTo>
                  <a:cubicBezTo>
                    <a:pt x="9074" y="1418"/>
                    <a:pt x="9232" y="1575"/>
                    <a:pt x="9232" y="1764"/>
                  </a:cubicBezTo>
                  <a:cubicBezTo>
                    <a:pt x="9232" y="1953"/>
                    <a:pt x="9074" y="2111"/>
                    <a:pt x="8854" y="2111"/>
                  </a:cubicBezTo>
                  <a:lnTo>
                    <a:pt x="7436" y="2111"/>
                  </a:lnTo>
                  <a:cubicBezTo>
                    <a:pt x="7247" y="2111"/>
                    <a:pt x="7089" y="1953"/>
                    <a:pt x="7089" y="1764"/>
                  </a:cubicBezTo>
                  <a:cubicBezTo>
                    <a:pt x="7089" y="1575"/>
                    <a:pt x="7247" y="1418"/>
                    <a:pt x="7436" y="1418"/>
                  </a:cubicBezTo>
                  <a:close/>
                  <a:moveTo>
                    <a:pt x="8854" y="2772"/>
                  </a:moveTo>
                  <a:cubicBezTo>
                    <a:pt x="9074" y="2772"/>
                    <a:pt x="9232" y="2930"/>
                    <a:pt x="9232" y="3151"/>
                  </a:cubicBezTo>
                  <a:cubicBezTo>
                    <a:pt x="9232" y="3340"/>
                    <a:pt x="9074" y="3497"/>
                    <a:pt x="8854" y="3497"/>
                  </a:cubicBezTo>
                  <a:lnTo>
                    <a:pt x="7436" y="3497"/>
                  </a:lnTo>
                  <a:cubicBezTo>
                    <a:pt x="7247" y="3497"/>
                    <a:pt x="7089" y="3340"/>
                    <a:pt x="7089" y="3151"/>
                  </a:cubicBezTo>
                  <a:cubicBezTo>
                    <a:pt x="7089" y="2930"/>
                    <a:pt x="7247" y="2772"/>
                    <a:pt x="7436" y="2772"/>
                  </a:cubicBezTo>
                  <a:close/>
                  <a:moveTo>
                    <a:pt x="8854" y="4190"/>
                  </a:moveTo>
                  <a:cubicBezTo>
                    <a:pt x="9074" y="4190"/>
                    <a:pt x="9232" y="4348"/>
                    <a:pt x="9232" y="4568"/>
                  </a:cubicBezTo>
                  <a:cubicBezTo>
                    <a:pt x="9232" y="4757"/>
                    <a:pt x="9074" y="4915"/>
                    <a:pt x="8854" y="4915"/>
                  </a:cubicBezTo>
                  <a:lnTo>
                    <a:pt x="7436" y="4915"/>
                  </a:lnTo>
                  <a:cubicBezTo>
                    <a:pt x="7247" y="4915"/>
                    <a:pt x="7089" y="4757"/>
                    <a:pt x="7089" y="4568"/>
                  </a:cubicBezTo>
                  <a:cubicBezTo>
                    <a:pt x="7089" y="4348"/>
                    <a:pt x="7247" y="4190"/>
                    <a:pt x="7436" y="4190"/>
                  </a:cubicBezTo>
                  <a:close/>
                  <a:moveTo>
                    <a:pt x="3246" y="1355"/>
                  </a:moveTo>
                  <a:cubicBezTo>
                    <a:pt x="4096" y="1355"/>
                    <a:pt x="4821" y="1953"/>
                    <a:pt x="4979" y="2772"/>
                  </a:cubicBezTo>
                  <a:lnTo>
                    <a:pt x="6081" y="2772"/>
                  </a:lnTo>
                  <a:cubicBezTo>
                    <a:pt x="6270" y="2772"/>
                    <a:pt x="6428" y="2930"/>
                    <a:pt x="6428" y="3151"/>
                  </a:cubicBezTo>
                  <a:lnTo>
                    <a:pt x="6428" y="5986"/>
                  </a:lnTo>
                  <a:lnTo>
                    <a:pt x="6396" y="5986"/>
                  </a:lnTo>
                  <a:cubicBezTo>
                    <a:pt x="6396" y="6175"/>
                    <a:pt x="6239" y="6333"/>
                    <a:pt x="6018" y="6333"/>
                  </a:cubicBezTo>
                  <a:lnTo>
                    <a:pt x="3246" y="6333"/>
                  </a:lnTo>
                  <a:cubicBezTo>
                    <a:pt x="3025" y="6333"/>
                    <a:pt x="2868" y="6175"/>
                    <a:pt x="2868" y="5986"/>
                  </a:cubicBezTo>
                  <a:lnTo>
                    <a:pt x="2868" y="4883"/>
                  </a:lnTo>
                  <a:cubicBezTo>
                    <a:pt x="2080" y="4726"/>
                    <a:pt x="1450" y="4001"/>
                    <a:pt x="1450" y="3151"/>
                  </a:cubicBezTo>
                  <a:cubicBezTo>
                    <a:pt x="1450" y="2142"/>
                    <a:pt x="2238" y="1355"/>
                    <a:pt x="3246" y="1355"/>
                  </a:cubicBezTo>
                  <a:close/>
                  <a:moveTo>
                    <a:pt x="8854" y="5608"/>
                  </a:moveTo>
                  <a:cubicBezTo>
                    <a:pt x="9074" y="5608"/>
                    <a:pt x="9232" y="5765"/>
                    <a:pt x="9232" y="5986"/>
                  </a:cubicBezTo>
                  <a:cubicBezTo>
                    <a:pt x="9232" y="6175"/>
                    <a:pt x="9074" y="6333"/>
                    <a:pt x="8854" y="6333"/>
                  </a:cubicBezTo>
                  <a:lnTo>
                    <a:pt x="7436" y="6333"/>
                  </a:lnTo>
                  <a:cubicBezTo>
                    <a:pt x="7247" y="6333"/>
                    <a:pt x="7089" y="6175"/>
                    <a:pt x="7089" y="5986"/>
                  </a:cubicBezTo>
                  <a:cubicBezTo>
                    <a:pt x="7089" y="5765"/>
                    <a:pt x="7247" y="5608"/>
                    <a:pt x="7436" y="5608"/>
                  </a:cubicBezTo>
                  <a:close/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6994"/>
                  </a:lnTo>
                  <a:lnTo>
                    <a:pt x="10586" y="6994"/>
                  </a:lnTo>
                  <a:lnTo>
                    <a:pt x="10586" y="347"/>
                  </a:lnTo>
                  <a:cubicBezTo>
                    <a:pt x="10586" y="158"/>
                    <a:pt x="10429" y="0"/>
                    <a:pt x="1024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37"/>
            <p:cNvSpPr/>
            <p:nvPr/>
          </p:nvSpPr>
          <p:spPr>
            <a:xfrm>
              <a:off x="-47523400" y="4166900"/>
              <a:ext cx="300100" cy="35475"/>
            </a:xfrm>
            <a:custGeom>
              <a:avLst/>
              <a:gdLst/>
              <a:ahLst/>
              <a:cxnLst/>
              <a:rect l="l" t="t" r="r" b="b"/>
              <a:pathLst>
                <a:path w="12004" h="1419" extrusionOk="0">
                  <a:moveTo>
                    <a:pt x="0" y="1"/>
                  </a:moveTo>
                  <a:lnTo>
                    <a:pt x="0" y="1040"/>
                  </a:lnTo>
                  <a:cubicBezTo>
                    <a:pt x="0" y="1261"/>
                    <a:pt x="158" y="1418"/>
                    <a:pt x="347" y="1418"/>
                  </a:cubicBezTo>
                  <a:lnTo>
                    <a:pt x="11657" y="1418"/>
                  </a:lnTo>
                  <a:cubicBezTo>
                    <a:pt x="11846" y="1418"/>
                    <a:pt x="12004" y="1261"/>
                    <a:pt x="12004" y="1040"/>
                  </a:cubicBezTo>
                  <a:lnTo>
                    <a:pt x="120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8" name="Google Shape;358;p37"/>
          <p:cNvSpPr txBox="1">
            <a:spLocks noGrp="1"/>
          </p:cNvSpPr>
          <p:nvPr>
            <p:ph type="ctrTitle" idx="4294967295"/>
          </p:nvPr>
        </p:nvSpPr>
        <p:spPr>
          <a:xfrm>
            <a:off x="6472196" y="1712187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Tableau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38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 SOCIAL NETWORK ANALYSIS</a:t>
            </a:r>
            <a:endParaRPr/>
          </a:p>
        </p:txBody>
      </p:sp>
      <p:cxnSp>
        <p:nvCxnSpPr>
          <p:cNvPr id="364" name="Google Shape;364;p38"/>
          <p:cNvCxnSpPr/>
          <p:nvPr/>
        </p:nvCxnSpPr>
        <p:spPr>
          <a:xfrm>
            <a:off x="588400" y="3652200"/>
            <a:ext cx="0" cy="1515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5" name="Google Shape;365;p38"/>
          <p:cNvSpPr/>
          <p:nvPr/>
        </p:nvSpPr>
        <p:spPr>
          <a:xfrm>
            <a:off x="175500" y="166100"/>
            <a:ext cx="1023300" cy="946200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FFFFFF">
              <a:alpha val="42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p38"/>
          <p:cNvSpPr txBox="1">
            <a:spLocks noGrp="1"/>
          </p:cNvSpPr>
          <p:nvPr>
            <p:ph type="ctrTitle"/>
          </p:nvPr>
        </p:nvSpPr>
        <p:spPr>
          <a:xfrm>
            <a:off x="2005525" y="1159650"/>
            <a:ext cx="2881200" cy="46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u="sng"/>
              <a:t>Tools and Packages</a:t>
            </a:r>
            <a:endParaRPr sz="2200" b="0" u="sng"/>
          </a:p>
        </p:txBody>
      </p:sp>
      <p:sp>
        <p:nvSpPr>
          <p:cNvPr id="367" name="Google Shape;367;p38"/>
          <p:cNvSpPr txBox="1">
            <a:spLocks noGrp="1"/>
          </p:cNvSpPr>
          <p:nvPr>
            <p:ph type="ctrTitle"/>
          </p:nvPr>
        </p:nvSpPr>
        <p:spPr>
          <a:xfrm>
            <a:off x="2005525" y="3593650"/>
            <a:ext cx="6705300" cy="145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u="sng"/>
              <a:t>Possible Insight</a:t>
            </a:r>
            <a:endParaRPr sz="2200" b="0" u="sng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/>
              <a:t>Determine reach and exposure of influencers</a:t>
            </a:r>
            <a:endParaRPr sz="2200" b="0"/>
          </a:p>
        </p:txBody>
      </p:sp>
      <p:grpSp>
        <p:nvGrpSpPr>
          <p:cNvPr id="368" name="Google Shape;368;p38"/>
          <p:cNvGrpSpPr/>
          <p:nvPr/>
        </p:nvGrpSpPr>
        <p:grpSpPr>
          <a:xfrm>
            <a:off x="418303" y="381841"/>
            <a:ext cx="537676" cy="514723"/>
            <a:chOff x="583100" y="3982600"/>
            <a:chExt cx="296175" cy="296175"/>
          </a:xfrm>
        </p:grpSpPr>
        <p:sp>
          <p:nvSpPr>
            <p:cNvPr id="369" name="Google Shape;369;p38"/>
            <p:cNvSpPr/>
            <p:nvPr/>
          </p:nvSpPr>
          <p:spPr>
            <a:xfrm>
              <a:off x="694925" y="3982600"/>
              <a:ext cx="70925" cy="68550"/>
            </a:xfrm>
            <a:custGeom>
              <a:avLst/>
              <a:gdLst/>
              <a:ahLst/>
              <a:cxnLst/>
              <a:rect l="l" t="t" r="r" b="b"/>
              <a:pathLst>
                <a:path w="2837" h="2742" extrusionOk="0">
                  <a:moveTo>
                    <a:pt x="1419" y="1"/>
                  </a:moveTo>
                  <a:cubicBezTo>
                    <a:pt x="631" y="1"/>
                    <a:pt x="1" y="599"/>
                    <a:pt x="1" y="1355"/>
                  </a:cubicBezTo>
                  <a:cubicBezTo>
                    <a:pt x="1" y="2143"/>
                    <a:pt x="631" y="2742"/>
                    <a:pt x="1419" y="2742"/>
                  </a:cubicBezTo>
                  <a:cubicBezTo>
                    <a:pt x="2206" y="2742"/>
                    <a:pt x="2836" y="2143"/>
                    <a:pt x="2836" y="1355"/>
                  </a:cubicBezTo>
                  <a:cubicBezTo>
                    <a:pt x="2836" y="599"/>
                    <a:pt x="2206" y="1"/>
                    <a:pt x="14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38"/>
            <p:cNvSpPr/>
            <p:nvPr/>
          </p:nvSpPr>
          <p:spPr>
            <a:xfrm>
              <a:off x="609075" y="4139350"/>
              <a:ext cx="69350" cy="68525"/>
            </a:xfrm>
            <a:custGeom>
              <a:avLst/>
              <a:gdLst/>
              <a:ahLst/>
              <a:cxnLst/>
              <a:rect l="l" t="t" r="r" b="b"/>
              <a:pathLst>
                <a:path w="2774" h="2741" extrusionOk="0">
                  <a:moveTo>
                    <a:pt x="1387" y="0"/>
                  </a:moveTo>
                  <a:cubicBezTo>
                    <a:pt x="631" y="0"/>
                    <a:pt x="1" y="630"/>
                    <a:pt x="1" y="1355"/>
                  </a:cubicBezTo>
                  <a:cubicBezTo>
                    <a:pt x="1" y="2111"/>
                    <a:pt x="631" y="2741"/>
                    <a:pt x="1387" y="2741"/>
                  </a:cubicBezTo>
                  <a:cubicBezTo>
                    <a:pt x="2143" y="2741"/>
                    <a:pt x="2773" y="2111"/>
                    <a:pt x="2773" y="1355"/>
                  </a:cubicBezTo>
                  <a:cubicBezTo>
                    <a:pt x="2773" y="630"/>
                    <a:pt x="2143" y="0"/>
                    <a:pt x="13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38"/>
            <p:cNvSpPr/>
            <p:nvPr/>
          </p:nvSpPr>
          <p:spPr>
            <a:xfrm>
              <a:off x="783925" y="4140125"/>
              <a:ext cx="68550" cy="68550"/>
            </a:xfrm>
            <a:custGeom>
              <a:avLst/>
              <a:gdLst/>
              <a:ahLst/>
              <a:cxnLst/>
              <a:rect l="l" t="t" r="r" b="b"/>
              <a:pathLst>
                <a:path w="2742" h="2742" extrusionOk="0">
                  <a:moveTo>
                    <a:pt x="1356" y="1"/>
                  </a:moveTo>
                  <a:cubicBezTo>
                    <a:pt x="631" y="1"/>
                    <a:pt x="1" y="631"/>
                    <a:pt x="1" y="1387"/>
                  </a:cubicBezTo>
                  <a:cubicBezTo>
                    <a:pt x="1" y="2111"/>
                    <a:pt x="631" y="2741"/>
                    <a:pt x="1356" y="2741"/>
                  </a:cubicBezTo>
                  <a:cubicBezTo>
                    <a:pt x="2112" y="2741"/>
                    <a:pt x="2742" y="2111"/>
                    <a:pt x="2742" y="1387"/>
                  </a:cubicBezTo>
                  <a:cubicBezTo>
                    <a:pt x="2742" y="631"/>
                    <a:pt x="2112" y="1"/>
                    <a:pt x="13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38"/>
            <p:cNvSpPr/>
            <p:nvPr/>
          </p:nvSpPr>
          <p:spPr>
            <a:xfrm>
              <a:off x="583100" y="4207075"/>
              <a:ext cx="122100" cy="71700"/>
            </a:xfrm>
            <a:custGeom>
              <a:avLst/>
              <a:gdLst/>
              <a:ahLst/>
              <a:cxnLst/>
              <a:rect l="l" t="t" r="r" b="b"/>
              <a:pathLst>
                <a:path w="4884" h="2868" extrusionOk="0">
                  <a:moveTo>
                    <a:pt x="819" y="0"/>
                  </a:moveTo>
                  <a:cubicBezTo>
                    <a:pt x="347" y="442"/>
                    <a:pt x="0" y="1072"/>
                    <a:pt x="0" y="1796"/>
                  </a:cubicBezTo>
                  <a:lnTo>
                    <a:pt x="0" y="2521"/>
                  </a:lnTo>
                  <a:cubicBezTo>
                    <a:pt x="0" y="2710"/>
                    <a:pt x="158" y="2867"/>
                    <a:pt x="347" y="2867"/>
                  </a:cubicBezTo>
                  <a:lnTo>
                    <a:pt x="4505" y="2867"/>
                  </a:lnTo>
                  <a:cubicBezTo>
                    <a:pt x="4726" y="2867"/>
                    <a:pt x="4883" y="2710"/>
                    <a:pt x="4883" y="2521"/>
                  </a:cubicBezTo>
                  <a:lnTo>
                    <a:pt x="4883" y="1796"/>
                  </a:lnTo>
                  <a:cubicBezTo>
                    <a:pt x="4883" y="1103"/>
                    <a:pt x="4568" y="442"/>
                    <a:pt x="4033" y="0"/>
                  </a:cubicBezTo>
                  <a:cubicBezTo>
                    <a:pt x="3655" y="473"/>
                    <a:pt x="3088" y="788"/>
                    <a:pt x="2426" y="788"/>
                  </a:cubicBezTo>
                  <a:cubicBezTo>
                    <a:pt x="1796" y="788"/>
                    <a:pt x="1197" y="473"/>
                    <a:pt x="8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38"/>
            <p:cNvSpPr/>
            <p:nvPr/>
          </p:nvSpPr>
          <p:spPr>
            <a:xfrm>
              <a:off x="669725" y="4049550"/>
              <a:ext cx="122900" cy="72475"/>
            </a:xfrm>
            <a:custGeom>
              <a:avLst/>
              <a:gdLst/>
              <a:ahLst/>
              <a:cxnLst/>
              <a:rect l="l" t="t" r="r" b="b"/>
              <a:pathLst>
                <a:path w="4916" h="2899" extrusionOk="0">
                  <a:moveTo>
                    <a:pt x="851" y="1"/>
                  </a:moveTo>
                  <a:cubicBezTo>
                    <a:pt x="347" y="442"/>
                    <a:pt x="1" y="1103"/>
                    <a:pt x="1" y="1796"/>
                  </a:cubicBezTo>
                  <a:lnTo>
                    <a:pt x="1" y="2552"/>
                  </a:lnTo>
                  <a:cubicBezTo>
                    <a:pt x="1" y="2741"/>
                    <a:pt x="158" y="2899"/>
                    <a:pt x="347" y="2899"/>
                  </a:cubicBezTo>
                  <a:lnTo>
                    <a:pt x="4537" y="2899"/>
                  </a:lnTo>
                  <a:cubicBezTo>
                    <a:pt x="4758" y="2899"/>
                    <a:pt x="4915" y="2741"/>
                    <a:pt x="4915" y="2552"/>
                  </a:cubicBezTo>
                  <a:lnTo>
                    <a:pt x="4915" y="1796"/>
                  </a:lnTo>
                  <a:cubicBezTo>
                    <a:pt x="4915" y="1103"/>
                    <a:pt x="4600" y="442"/>
                    <a:pt x="4065" y="1"/>
                  </a:cubicBezTo>
                  <a:cubicBezTo>
                    <a:pt x="3687" y="473"/>
                    <a:pt x="3088" y="788"/>
                    <a:pt x="2458" y="788"/>
                  </a:cubicBezTo>
                  <a:cubicBezTo>
                    <a:pt x="1828" y="788"/>
                    <a:pt x="1198" y="473"/>
                    <a:pt x="8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38"/>
            <p:cNvSpPr/>
            <p:nvPr/>
          </p:nvSpPr>
          <p:spPr>
            <a:xfrm>
              <a:off x="757150" y="4207075"/>
              <a:ext cx="122125" cy="71700"/>
            </a:xfrm>
            <a:custGeom>
              <a:avLst/>
              <a:gdLst/>
              <a:ahLst/>
              <a:cxnLst/>
              <a:rect l="l" t="t" r="r" b="b"/>
              <a:pathLst>
                <a:path w="4885" h="2868" extrusionOk="0">
                  <a:moveTo>
                    <a:pt x="820" y="0"/>
                  </a:moveTo>
                  <a:cubicBezTo>
                    <a:pt x="316" y="442"/>
                    <a:pt x="1" y="1103"/>
                    <a:pt x="1" y="1796"/>
                  </a:cubicBezTo>
                  <a:lnTo>
                    <a:pt x="1" y="2521"/>
                  </a:lnTo>
                  <a:cubicBezTo>
                    <a:pt x="1" y="2710"/>
                    <a:pt x="158" y="2867"/>
                    <a:pt x="347" y="2867"/>
                  </a:cubicBezTo>
                  <a:lnTo>
                    <a:pt x="4506" y="2867"/>
                  </a:lnTo>
                  <a:cubicBezTo>
                    <a:pt x="4727" y="2867"/>
                    <a:pt x="4884" y="2710"/>
                    <a:pt x="4884" y="2521"/>
                  </a:cubicBezTo>
                  <a:lnTo>
                    <a:pt x="4884" y="1796"/>
                  </a:lnTo>
                  <a:cubicBezTo>
                    <a:pt x="4884" y="1103"/>
                    <a:pt x="4569" y="442"/>
                    <a:pt x="4033" y="0"/>
                  </a:cubicBezTo>
                  <a:cubicBezTo>
                    <a:pt x="3655" y="473"/>
                    <a:pt x="3088" y="788"/>
                    <a:pt x="2427" y="788"/>
                  </a:cubicBezTo>
                  <a:cubicBezTo>
                    <a:pt x="1797" y="788"/>
                    <a:pt x="1198" y="473"/>
                    <a:pt x="8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38"/>
            <p:cNvSpPr/>
            <p:nvPr/>
          </p:nvSpPr>
          <p:spPr>
            <a:xfrm>
              <a:off x="691775" y="4139350"/>
              <a:ext cx="77225" cy="64600"/>
            </a:xfrm>
            <a:custGeom>
              <a:avLst/>
              <a:gdLst/>
              <a:ahLst/>
              <a:cxnLst/>
              <a:rect l="l" t="t" r="r" b="b"/>
              <a:pathLst>
                <a:path w="3089" h="2584" extrusionOk="0">
                  <a:moveTo>
                    <a:pt x="1198" y="0"/>
                  </a:moveTo>
                  <a:lnTo>
                    <a:pt x="1198" y="882"/>
                  </a:lnTo>
                  <a:lnTo>
                    <a:pt x="1" y="2079"/>
                  </a:lnTo>
                  <a:cubicBezTo>
                    <a:pt x="221" y="2237"/>
                    <a:pt x="284" y="2300"/>
                    <a:pt x="473" y="2583"/>
                  </a:cubicBezTo>
                  <a:lnTo>
                    <a:pt x="1545" y="1575"/>
                  </a:lnTo>
                  <a:lnTo>
                    <a:pt x="2616" y="2583"/>
                  </a:lnTo>
                  <a:cubicBezTo>
                    <a:pt x="2773" y="2394"/>
                    <a:pt x="2931" y="2237"/>
                    <a:pt x="3088" y="2111"/>
                  </a:cubicBezTo>
                  <a:lnTo>
                    <a:pt x="1891" y="882"/>
                  </a:lnTo>
                  <a:lnTo>
                    <a:pt x="18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6" name="Google Shape;376;p38"/>
          <p:cNvSpPr txBox="1">
            <a:spLocks noGrp="1"/>
          </p:cNvSpPr>
          <p:nvPr>
            <p:ph type="ctrTitle" idx="4294967295"/>
          </p:nvPr>
        </p:nvSpPr>
        <p:spPr>
          <a:xfrm>
            <a:off x="4705115" y="1578837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GEPHI</a:t>
            </a:r>
            <a:endParaRPr/>
          </a:p>
        </p:txBody>
      </p:sp>
      <p:grpSp>
        <p:nvGrpSpPr>
          <p:cNvPr id="377" name="Google Shape;377;p38"/>
          <p:cNvGrpSpPr/>
          <p:nvPr/>
        </p:nvGrpSpPr>
        <p:grpSpPr>
          <a:xfrm>
            <a:off x="5076252" y="1125163"/>
            <a:ext cx="455184" cy="453668"/>
            <a:chOff x="-61784125" y="3377700"/>
            <a:chExt cx="316650" cy="317450"/>
          </a:xfrm>
        </p:grpSpPr>
        <p:sp>
          <p:nvSpPr>
            <p:cNvPr id="378" name="Google Shape;378;p38"/>
            <p:cNvSpPr/>
            <p:nvPr/>
          </p:nvSpPr>
          <p:spPr>
            <a:xfrm>
              <a:off x="-61688025" y="3460400"/>
              <a:ext cx="124450" cy="51225"/>
            </a:xfrm>
            <a:custGeom>
              <a:avLst/>
              <a:gdLst/>
              <a:ahLst/>
              <a:cxnLst/>
              <a:rect l="l" t="t" r="r" b="b"/>
              <a:pathLst>
                <a:path w="4978" h="2049" extrusionOk="0">
                  <a:moveTo>
                    <a:pt x="630" y="1"/>
                  </a:moveTo>
                  <a:cubicBezTo>
                    <a:pt x="252" y="442"/>
                    <a:pt x="0" y="1041"/>
                    <a:pt x="0" y="1671"/>
                  </a:cubicBezTo>
                  <a:cubicBezTo>
                    <a:pt x="0" y="1891"/>
                    <a:pt x="189" y="2049"/>
                    <a:pt x="441" y="2049"/>
                  </a:cubicBezTo>
                  <a:lnTo>
                    <a:pt x="4568" y="2049"/>
                  </a:lnTo>
                  <a:cubicBezTo>
                    <a:pt x="4820" y="2049"/>
                    <a:pt x="4978" y="1860"/>
                    <a:pt x="4978" y="1671"/>
                  </a:cubicBezTo>
                  <a:cubicBezTo>
                    <a:pt x="4978" y="1041"/>
                    <a:pt x="4726" y="442"/>
                    <a:pt x="4348" y="1"/>
                  </a:cubicBezTo>
                  <a:cubicBezTo>
                    <a:pt x="3875" y="568"/>
                    <a:pt x="3182" y="852"/>
                    <a:pt x="2489" y="852"/>
                  </a:cubicBezTo>
                  <a:cubicBezTo>
                    <a:pt x="1827" y="852"/>
                    <a:pt x="1134" y="568"/>
                    <a:pt x="63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38"/>
            <p:cNvSpPr/>
            <p:nvPr/>
          </p:nvSpPr>
          <p:spPr>
            <a:xfrm>
              <a:off x="-61677800" y="3518900"/>
              <a:ext cx="104775" cy="61850"/>
            </a:xfrm>
            <a:custGeom>
              <a:avLst/>
              <a:gdLst/>
              <a:ahLst/>
              <a:cxnLst/>
              <a:rect l="l" t="t" r="r" b="b"/>
              <a:pathLst>
                <a:path w="4191" h="2474" extrusionOk="0">
                  <a:moveTo>
                    <a:pt x="2096" y="0"/>
                  </a:moveTo>
                  <a:cubicBezTo>
                    <a:pt x="1985" y="0"/>
                    <a:pt x="1875" y="40"/>
                    <a:pt x="1796" y="118"/>
                  </a:cubicBezTo>
                  <a:lnTo>
                    <a:pt x="158" y="1757"/>
                  </a:lnTo>
                  <a:cubicBezTo>
                    <a:pt x="1" y="1914"/>
                    <a:pt x="1" y="2198"/>
                    <a:pt x="158" y="2355"/>
                  </a:cubicBezTo>
                  <a:cubicBezTo>
                    <a:pt x="237" y="2434"/>
                    <a:pt x="339" y="2473"/>
                    <a:pt x="442" y="2473"/>
                  </a:cubicBezTo>
                  <a:cubicBezTo>
                    <a:pt x="544" y="2473"/>
                    <a:pt x="646" y="2434"/>
                    <a:pt x="725" y="2355"/>
                  </a:cubicBezTo>
                  <a:lnTo>
                    <a:pt x="2111" y="969"/>
                  </a:lnTo>
                  <a:lnTo>
                    <a:pt x="3498" y="2355"/>
                  </a:lnTo>
                  <a:cubicBezTo>
                    <a:pt x="3576" y="2434"/>
                    <a:pt x="3687" y="2473"/>
                    <a:pt x="3797" y="2473"/>
                  </a:cubicBezTo>
                  <a:cubicBezTo>
                    <a:pt x="3907" y="2473"/>
                    <a:pt x="4017" y="2434"/>
                    <a:pt x="4096" y="2355"/>
                  </a:cubicBezTo>
                  <a:cubicBezTo>
                    <a:pt x="4191" y="2198"/>
                    <a:pt x="4191" y="1914"/>
                    <a:pt x="4033" y="1757"/>
                  </a:cubicBezTo>
                  <a:lnTo>
                    <a:pt x="2395" y="118"/>
                  </a:lnTo>
                  <a:cubicBezTo>
                    <a:pt x="2316" y="40"/>
                    <a:pt x="2206" y="0"/>
                    <a:pt x="209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38"/>
            <p:cNvSpPr/>
            <p:nvPr/>
          </p:nvSpPr>
          <p:spPr>
            <a:xfrm>
              <a:off x="-61667550" y="3377700"/>
              <a:ext cx="82700" cy="82725"/>
            </a:xfrm>
            <a:custGeom>
              <a:avLst/>
              <a:gdLst/>
              <a:ahLst/>
              <a:cxnLst/>
              <a:rect l="l" t="t" r="r" b="b"/>
              <a:pathLst>
                <a:path w="3308" h="3309" extrusionOk="0">
                  <a:moveTo>
                    <a:pt x="1670" y="1"/>
                  </a:moveTo>
                  <a:cubicBezTo>
                    <a:pt x="756" y="1"/>
                    <a:pt x="0" y="757"/>
                    <a:pt x="0" y="1671"/>
                  </a:cubicBezTo>
                  <a:cubicBezTo>
                    <a:pt x="0" y="2584"/>
                    <a:pt x="756" y="3309"/>
                    <a:pt x="1670" y="3309"/>
                  </a:cubicBezTo>
                  <a:cubicBezTo>
                    <a:pt x="2584" y="3309"/>
                    <a:pt x="3308" y="2584"/>
                    <a:pt x="3308" y="1671"/>
                  </a:cubicBezTo>
                  <a:cubicBezTo>
                    <a:pt x="3308" y="757"/>
                    <a:pt x="2584" y="1"/>
                    <a:pt x="16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38"/>
            <p:cNvSpPr/>
            <p:nvPr/>
          </p:nvSpPr>
          <p:spPr>
            <a:xfrm>
              <a:off x="-61591150" y="3643150"/>
              <a:ext cx="123675" cy="51200"/>
            </a:xfrm>
            <a:custGeom>
              <a:avLst/>
              <a:gdLst/>
              <a:ahLst/>
              <a:cxnLst/>
              <a:rect l="l" t="t" r="r" b="b"/>
              <a:pathLst>
                <a:path w="4947" h="2048" extrusionOk="0">
                  <a:moveTo>
                    <a:pt x="630" y="0"/>
                  </a:moveTo>
                  <a:cubicBezTo>
                    <a:pt x="221" y="410"/>
                    <a:pt x="0" y="1008"/>
                    <a:pt x="0" y="1638"/>
                  </a:cubicBezTo>
                  <a:cubicBezTo>
                    <a:pt x="0" y="1890"/>
                    <a:pt x="189" y="2048"/>
                    <a:pt x="378" y="2048"/>
                  </a:cubicBezTo>
                  <a:lnTo>
                    <a:pt x="4505" y="2048"/>
                  </a:lnTo>
                  <a:cubicBezTo>
                    <a:pt x="4757" y="2048"/>
                    <a:pt x="4946" y="1827"/>
                    <a:pt x="4946" y="1638"/>
                  </a:cubicBezTo>
                  <a:cubicBezTo>
                    <a:pt x="4946" y="1008"/>
                    <a:pt x="4726" y="410"/>
                    <a:pt x="4316" y="0"/>
                  </a:cubicBezTo>
                  <a:cubicBezTo>
                    <a:pt x="3844" y="536"/>
                    <a:pt x="3182" y="819"/>
                    <a:pt x="2458" y="819"/>
                  </a:cubicBezTo>
                  <a:cubicBezTo>
                    <a:pt x="1796" y="819"/>
                    <a:pt x="1134" y="536"/>
                    <a:pt x="6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38"/>
            <p:cNvSpPr/>
            <p:nvPr/>
          </p:nvSpPr>
          <p:spPr>
            <a:xfrm>
              <a:off x="-61570675" y="3560450"/>
              <a:ext cx="82725" cy="82725"/>
            </a:xfrm>
            <a:custGeom>
              <a:avLst/>
              <a:gdLst/>
              <a:ahLst/>
              <a:cxnLst/>
              <a:rect l="l" t="t" r="r" b="b"/>
              <a:pathLst>
                <a:path w="3309" h="3309" extrusionOk="0">
                  <a:moveTo>
                    <a:pt x="1670" y="0"/>
                  </a:moveTo>
                  <a:cubicBezTo>
                    <a:pt x="756" y="0"/>
                    <a:pt x="0" y="725"/>
                    <a:pt x="0" y="1638"/>
                  </a:cubicBezTo>
                  <a:cubicBezTo>
                    <a:pt x="0" y="2552"/>
                    <a:pt x="756" y="3308"/>
                    <a:pt x="1670" y="3308"/>
                  </a:cubicBezTo>
                  <a:cubicBezTo>
                    <a:pt x="2552" y="3308"/>
                    <a:pt x="3308" y="2552"/>
                    <a:pt x="3308" y="1638"/>
                  </a:cubicBezTo>
                  <a:cubicBezTo>
                    <a:pt x="3308" y="725"/>
                    <a:pt x="2552" y="0"/>
                    <a:pt x="167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38"/>
            <p:cNvSpPr/>
            <p:nvPr/>
          </p:nvSpPr>
          <p:spPr>
            <a:xfrm>
              <a:off x="-61784125" y="3643925"/>
              <a:ext cx="124450" cy="51225"/>
            </a:xfrm>
            <a:custGeom>
              <a:avLst/>
              <a:gdLst/>
              <a:ahLst/>
              <a:cxnLst/>
              <a:rect l="l" t="t" r="r" b="b"/>
              <a:pathLst>
                <a:path w="4978" h="2049" extrusionOk="0">
                  <a:moveTo>
                    <a:pt x="662" y="1"/>
                  </a:moveTo>
                  <a:cubicBezTo>
                    <a:pt x="252" y="442"/>
                    <a:pt x="32" y="1009"/>
                    <a:pt x="32" y="1639"/>
                  </a:cubicBezTo>
                  <a:cubicBezTo>
                    <a:pt x="0" y="1859"/>
                    <a:pt x="189" y="2048"/>
                    <a:pt x="410" y="2048"/>
                  </a:cubicBezTo>
                  <a:lnTo>
                    <a:pt x="4569" y="2048"/>
                  </a:lnTo>
                  <a:cubicBezTo>
                    <a:pt x="4789" y="2048"/>
                    <a:pt x="4978" y="1859"/>
                    <a:pt x="4978" y="1639"/>
                  </a:cubicBezTo>
                  <a:cubicBezTo>
                    <a:pt x="4978" y="1009"/>
                    <a:pt x="4758" y="442"/>
                    <a:pt x="4348" y="1"/>
                  </a:cubicBezTo>
                  <a:cubicBezTo>
                    <a:pt x="3876" y="536"/>
                    <a:pt x="3214" y="820"/>
                    <a:pt x="2521" y="820"/>
                  </a:cubicBezTo>
                  <a:cubicBezTo>
                    <a:pt x="1828" y="820"/>
                    <a:pt x="1166" y="536"/>
                    <a:pt x="66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38"/>
            <p:cNvSpPr/>
            <p:nvPr/>
          </p:nvSpPr>
          <p:spPr>
            <a:xfrm>
              <a:off x="-61763650" y="3560450"/>
              <a:ext cx="82725" cy="82725"/>
            </a:xfrm>
            <a:custGeom>
              <a:avLst/>
              <a:gdLst/>
              <a:ahLst/>
              <a:cxnLst/>
              <a:rect l="l" t="t" r="r" b="b"/>
              <a:pathLst>
                <a:path w="3309" h="3309" extrusionOk="0">
                  <a:moveTo>
                    <a:pt x="1670" y="0"/>
                  </a:moveTo>
                  <a:cubicBezTo>
                    <a:pt x="757" y="0"/>
                    <a:pt x="1" y="725"/>
                    <a:pt x="1" y="1638"/>
                  </a:cubicBezTo>
                  <a:cubicBezTo>
                    <a:pt x="1" y="2552"/>
                    <a:pt x="757" y="3308"/>
                    <a:pt x="1670" y="3308"/>
                  </a:cubicBezTo>
                  <a:cubicBezTo>
                    <a:pt x="2552" y="3308"/>
                    <a:pt x="3309" y="2552"/>
                    <a:pt x="3309" y="1638"/>
                  </a:cubicBezTo>
                  <a:cubicBezTo>
                    <a:pt x="3309" y="725"/>
                    <a:pt x="2552" y="0"/>
                    <a:pt x="167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5" name="Google Shape;385;p38"/>
          <p:cNvSpPr txBox="1">
            <a:spLocks noGrp="1"/>
          </p:cNvSpPr>
          <p:nvPr>
            <p:ph type="ctrTitle"/>
          </p:nvPr>
        </p:nvSpPr>
        <p:spPr>
          <a:xfrm>
            <a:off x="2005525" y="1802250"/>
            <a:ext cx="6705300" cy="184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u="sng"/>
              <a:t>Approach</a:t>
            </a:r>
            <a:endParaRPr sz="2200" b="0" u="sng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/>
              <a:t>Network graph</a:t>
            </a:r>
            <a:endParaRPr sz="2200" b="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 b="0"/>
              <a:t>12 Influencers and users as nodes</a:t>
            </a:r>
            <a:endParaRPr sz="2200" b="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 b="0"/>
              <a:t>Interactions (comments) as edges</a:t>
            </a:r>
            <a:endParaRPr sz="2200" b="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 b="0"/>
              <a:t>Coloured by influencer</a:t>
            </a:r>
            <a:endParaRPr sz="2200" b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39"/>
          <p:cNvSpPr txBox="1">
            <a:spLocks noGrp="1"/>
          </p:cNvSpPr>
          <p:nvPr>
            <p:ph type="body" idx="1"/>
          </p:nvPr>
        </p:nvSpPr>
        <p:spPr>
          <a:xfrm>
            <a:off x="219550" y="989775"/>
            <a:ext cx="8659200" cy="36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334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+mj-lt"/>
              <a:buAutoNum type="arabicPeriod"/>
            </a:pPr>
            <a:r>
              <a:rPr lang="en" sz="2400" dirty="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Recommendations may not be feasible to eateries that are not flexible in changing their cuisines / menus</a:t>
            </a:r>
            <a:endParaRPr sz="2400" dirty="0">
              <a:solidFill>
                <a:schemeClr val="dk1"/>
              </a:solidFill>
              <a:latin typeface="Exo 2"/>
              <a:ea typeface="Exo 2"/>
              <a:cs typeface="Exo 2"/>
              <a:sym typeface="Exo 2"/>
            </a:endParaRPr>
          </a:p>
          <a:p>
            <a:pPr marL="13716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sz="2400" dirty="0">
              <a:solidFill>
                <a:schemeClr val="dk1"/>
              </a:solidFill>
              <a:latin typeface="Exo 2"/>
              <a:ea typeface="Exo 2"/>
              <a:cs typeface="Exo 2"/>
              <a:sym typeface="Exo 2"/>
            </a:endParaRPr>
          </a:p>
          <a:p>
            <a:pPr marL="5334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+mj-lt"/>
              <a:buAutoNum type="arabicPeriod"/>
            </a:pPr>
            <a:r>
              <a:rPr lang="en" sz="2400" dirty="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Not all Singaporean food bloggers use Instagram as they have their own personal websites and blogs</a:t>
            </a:r>
            <a:endParaRPr sz="2400" dirty="0">
              <a:solidFill>
                <a:schemeClr val="dk1"/>
              </a:solidFill>
              <a:latin typeface="Exo 2"/>
              <a:ea typeface="Exo 2"/>
              <a:cs typeface="Exo 2"/>
              <a:sym typeface="Exo 2"/>
            </a:endParaRPr>
          </a:p>
          <a:p>
            <a:pPr marL="13716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sz="2400" dirty="0">
              <a:solidFill>
                <a:schemeClr val="dk1"/>
              </a:solidFill>
              <a:latin typeface="Exo 2"/>
              <a:ea typeface="Exo 2"/>
              <a:cs typeface="Exo 2"/>
              <a:sym typeface="Exo 2"/>
            </a:endParaRPr>
          </a:p>
          <a:p>
            <a:pPr marL="5334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+mj-lt"/>
              <a:buAutoNum type="arabicPeriod"/>
            </a:pPr>
            <a:r>
              <a:rPr lang="en" sz="2400" dirty="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Some food bloggers repost other people’s food posts on Instagram</a:t>
            </a:r>
            <a:endParaRPr sz="2400" dirty="0">
              <a:solidFill>
                <a:schemeClr val="dk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391" name="Google Shape;391;p39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Non-Technical Limitations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40"/>
          <p:cNvSpPr txBox="1">
            <a:spLocks noGrp="1"/>
          </p:cNvSpPr>
          <p:nvPr>
            <p:ph type="body" idx="1"/>
          </p:nvPr>
        </p:nvSpPr>
        <p:spPr>
          <a:xfrm>
            <a:off x="219550" y="989775"/>
            <a:ext cx="8659200" cy="36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334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+mj-lt"/>
              <a:buAutoNum type="arabicPeriod"/>
            </a:pPr>
            <a:r>
              <a:rPr lang="en" sz="2400" dirty="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Same food phrased in different ways</a:t>
            </a:r>
            <a:br>
              <a:rPr lang="en" sz="2400" dirty="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</a:br>
            <a:r>
              <a:rPr lang="en" sz="2400" dirty="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(eg. roti-prata, roti prata, muturbak)</a:t>
            </a:r>
            <a:br>
              <a:rPr lang="en" sz="2400" dirty="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</a:br>
            <a:endParaRPr sz="2400" dirty="0">
              <a:solidFill>
                <a:schemeClr val="dk1"/>
              </a:solidFill>
              <a:latin typeface="Exo 2"/>
              <a:ea typeface="Exo 2"/>
              <a:cs typeface="Exo 2"/>
              <a:sym typeface="Exo 2"/>
            </a:endParaRPr>
          </a:p>
          <a:p>
            <a:pPr marL="5334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+mj-lt"/>
              <a:buAutoNum type="arabicPeriod"/>
            </a:pPr>
            <a:r>
              <a:rPr lang="en" sz="2400" dirty="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Presence of fake accounts / multiple accounts per person on Instagram may inflate numbers</a:t>
            </a:r>
            <a:endParaRPr sz="2400" dirty="0">
              <a:solidFill>
                <a:schemeClr val="dk1"/>
              </a:solidFill>
              <a:latin typeface="Exo 2"/>
              <a:ea typeface="Exo 2"/>
              <a:cs typeface="Exo 2"/>
              <a:sym typeface="Exo 2"/>
            </a:endParaRPr>
          </a:p>
          <a:p>
            <a:pPr marL="13716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sz="2400" dirty="0">
              <a:solidFill>
                <a:schemeClr val="dk1"/>
              </a:solidFill>
              <a:latin typeface="Exo 2"/>
              <a:ea typeface="Exo 2"/>
              <a:cs typeface="Exo 2"/>
              <a:sym typeface="Exo 2"/>
            </a:endParaRPr>
          </a:p>
          <a:p>
            <a:pPr marL="5334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+mj-lt"/>
              <a:buAutoNum type="arabicPeriod"/>
            </a:pPr>
            <a:r>
              <a:rPr lang="en" sz="2400" dirty="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Unable to track sharing on other platforms</a:t>
            </a:r>
            <a:endParaRPr sz="2400" dirty="0">
              <a:solidFill>
                <a:schemeClr val="dk1"/>
              </a:solidFill>
              <a:latin typeface="Exo 2"/>
              <a:ea typeface="Exo 2"/>
              <a:cs typeface="Exo 2"/>
              <a:sym typeface="Exo 2"/>
            </a:endParaRPr>
          </a:p>
          <a:p>
            <a:pPr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sz="2400" dirty="0">
              <a:solidFill>
                <a:schemeClr val="dk1"/>
              </a:solidFill>
              <a:latin typeface="Exo 2"/>
              <a:ea typeface="Exo 2"/>
              <a:cs typeface="Exo 2"/>
              <a:sym typeface="Exo 2"/>
            </a:endParaRPr>
          </a:p>
          <a:p>
            <a:pPr marL="5334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+mj-lt"/>
              <a:buAutoNum type="arabicPeriod"/>
            </a:pPr>
            <a:r>
              <a:rPr lang="en" sz="2400" dirty="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Metric may not reflect sentiment - users may react or comment with negative sentiments</a:t>
            </a:r>
            <a:endParaRPr sz="2400" dirty="0">
              <a:solidFill>
                <a:schemeClr val="dk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397" name="Google Shape;397;p40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Technical Limitations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41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Extension: Data Analysis</a:t>
            </a:r>
            <a:endParaRPr sz="2900"/>
          </a:p>
        </p:txBody>
      </p:sp>
      <p:sp>
        <p:nvSpPr>
          <p:cNvPr id="403" name="Google Shape;403;p41"/>
          <p:cNvSpPr txBox="1">
            <a:spLocks noGrp="1"/>
          </p:cNvSpPr>
          <p:nvPr>
            <p:ph type="ctrTitle" idx="2"/>
          </p:nvPr>
        </p:nvSpPr>
        <p:spPr>
          <a:xfrm>
            <a:off x="3235200" y="3059134"/>
            <a:ext cx="2673600" cy="75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 SENTIMENT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ANALYSIS</a:t>
            </a:r>
            <a:endParaRPr/>
          </a:p>
        </p:txBody>
      </p:sp>
      <p:sp>
        <p:nvSpPr>
          <p:cNvPr id="404" name="Google Shape;404;p41"/>
          <p:cNvSpPr/>
          <p:nvPr/>
        </p:nvSpPr>
        <p:spPr>
          <a:xfrm>
            <a:off x="4145100" y="2140950"/>
            <a:ext cx="853800" cy="861600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FFFFFF">
              <a:alpha val="42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5" name="Google Shape;405;p41"/>
          <p:cNvGrpSpPr/>
          <p:nvPr/>
        </p:nvGrpSpPr>
        <p:grpSpPr>
          <a:xfrm>
            <a:off x="6613210" y="2303783"/>
            <a:ext cx="330827" cy="330827"/>
            <a:chOff x="583100" y="3982600"/>
            <a:chExt cx="296175" cy="296175"/>
          </a:xfrm>
        </p:grpSpPr>
        <p:sp>
          <p:nvSpPr>
            <p:cNvPr id="406" name="Google Shape;406;p41"/>
            <p:cNvSpPr/>
            <p:nvPr/>
          </p:nvSpPr>
          <p:spPr>
            <a:xfrm>
              <a:off x="694925" y="3982600"/>
              <a:ext cx="70925" cy="68550"/>
            </a:xfrm>
            <a:custGeom>
              <a:avLst/>
              <a:gdLst/>
              <a:ahLst/>
              <a:cxnLst/>
              <a:rect l="l" t="t" r="r" b="b"/>
              <a:pathLst>
                <a:path w="2837" h="2742" extrusionOk="0">
                  <a:moveTo>
                    <a:pt x="1419" y="1"/>
                  </a:moveTo>
                  <a:cubicBezTo>
                    <a:pt x="631" y="1"/>
                    <a:pt x="1" y="599"/>
                    <a:pt x="1" y="1355"/>
                  </a:cubicBezTo>
                  <a:cubicBezTo>
                    <a:pt x="1" y="2143"/>
                    <a:pt x="631" y="2742"/>
                    <a:pt x="1419" y="2742"/>
                  </a:cubicBezTo>
                  <a:cubicBezTo>
                    <a:pt x="2206" y="2742"/>
                    <a:pt x="2836" y="2143"/>
                    <a:pt x="2836" y="1355"/>
                  </a:cubicBezTo>
                  <a:cubicBezTo>
                    <a:pt x="2836" y="599"/>
                    <a:pt x="2206" y="1"/>
                    <a:pt x="14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41"/>
            <p:cNvSpPr/>
            <p:nvPr/>
          </p:nvSpPr>
          <p:spPr>
            <a:xfrm>
              <a:off x="609075" y="4139350"/>
              <a:ext cx="69350" cy="68525"/>
            </a:xfrm>
            <a:custGeom>
              <a:avLst/>
              <a:gdLst/>
              <a:ahLst/>
              <a:cxnLst/>
              <a:rect l="l" t="t" r="r" b="b"/>
              <a:pathLst>
                <a:path w="2774" h="2741" extrusionOk="0">
                  <a:moveTo>
                    <a:pt x="1387" y="0"/>
                  </a:moveTo>
                  <a:cubicBezTo>
                    <a:pt x="631" y="0"/>
                    <a:pt x="1" y="630"/>
                    <a:pt x="1" y="1355"/>
                  </a:cubicBezTo>
                  <a:cubicBezTo>
                    <a:pt x="1" y="2111"/>
                    <a:pt x="631" y="2741"/>
                    <a:pt x="1387" y="2741"/>
                  </a:cubicBezTo>
                  <a:cubicBezTo>
                    <a:pt x="2143" y="2741"/>
                    <a:pt x="2773" y="2111"/>
                    <a:pt x="2773" y="1355"/>
                  </a:cubicBezTo>
                  <a:cubicBezTo>
                    <a:pt x="2773" y="630"/>
                    <a:pt x="2143" y="0"/>
                    <a:pt x="13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41"/>
            <p:cNvSpPr/>
            <p:nvPr/>
          </p:nvSpPr>
          <p:spPr>
            <a:xfrm>
              <a:off x="783925" y="4140125"/>
              <a:ext cx="68550" cy="68550"/>
            </a:xfrm>
            <a:custGeom>
              <a:avLst/>
              <a:gdLst/>
              <a:ahLst/>
              <a:cxnLst/>
              <a:rect l="l" t="t" r="r" b="b"/>
              <a:pathLst>
                <a:path w="2742" h="2742" extrusionOk="0">
                  <a:moveTo>
                    <a:pt x="1356" y="1"/>
                  </a:moveTo>
                  <a:cubicBezTo>
                    <a:pt x="631" y="1"/>
                    <a:pt x="1" y="631"/>
                    <a:pt x="1" y="1387"/>
                  </a:cubicBezTo>
                  <a:cubicBezTo>
                    <a:pt x="1" y="2111"/>
                    <a:pt x="631" y="2741"/>
                    <a:pt x="1356" y="2741"/>
                  </a:cubicBezTo>
                  <a:cubicBezTo>
                    <a:pt x="2112" y="2741"/>
                    <a:pt x="2742" y="2111"/>
                    <a:pt x="2742" y="1387"/>
                  </a:cubicBezTo>
                  <a:cubicBezTo>
                    <a:pt x="2742" y="631"/>
                    <a:pt x="2112" y="1"/>
                    <a:pt x="13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41"/>
            <p:cNvSpPr/>
            <p:nvPr/>
          </p:nvSpPr>
          <p:spPr>
            <a:xfrm>
              <a:off x="583100" y="4207075"/>
              <a:ext cx="122100" cy="71700"/>
            </a:xfrm>
            <a:custGeom>
              <a:avLst/>
              <a:gdLst/>
              <a:ahLst/>
              <a:cxnLst/>
              <a:rect l="l" t="t" r="r" b="b"/>
              <a:pathLst>
                <a:path w="4884" h="2868" extrusionOk="0">
                  <a:moveTo>
                    <a:pt x="819" y="0"/>
                  </a:moveTo>
                  <a:cubicBezTo>
                    <a:pt x="347" y="442"/>
                    <a:pt x="0" y="1072"/>
                    <a:pt x="0" y="1796"/>
                  </a:cubicBezTo>
                  <a:lnTo>
                    <a:pt x="0" y="2521"/>
                  </a:lnTo>
                  <a:cubicBezTo>
                    <a:pt x="0" y="2710"/>
                    <a:pt x="158" y="2867"/>
                    <a:pt x="347" y="2867"/>
                  </a:cubicBezTo>
                  <a:lnTo>
                    <a:pt x="4505" y="2867"/>
                  </a:lnTo>
                  <a:cubicBezTo>
                    <a:pt x="4726" y="2867"/>
                    <a:pt x="4883" y="2710"/>
                    <a:pt x="4883" y="2521"/>
                  </a:cubicBezTo>
                  <a:lnTo>
                    <a:pt x="4883" y="1796"/>
                  </a:lnTo>
                  <a:cubicBezTo>
                    <a:pt x="4883" y="1103"/>
                    <a:pt x="4568" y="442"/>
                    <a:pt x="4033" y="0"/>
                  </a:cubicBezTo>
                  <a:cubicBezTo>
                    <a:pt x="3655" y="473"/>
                    <a:pt x="3088" y="788"/>
                    <a:pt x="2426" y="788"/>
                  </a:cubicBezTo>
                  <a:cubicBezTo>
                    <a:pt x="1796" y="788"/>
                    <a:pt x="1197" y="473"/>
                    <a:pt x="8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41"/>
            <p:cNvSpPr/>
            <p:nvPr/>
          </p:nvSpPr>
          <p:spPr>
            <a:xfrm>
              <a:off x="669725" y="4049550"/>
              <a:ext cx="122900" cy="72475"/>
            </a:xfrm>
            <a:custGeom>
              <a:avLst/>
              <a:gdLst/>
              <a:ahLst/>
              <a:cxnLst/>
              <a:rect l="l" t="t" r="r" b="b"/>
              <a:pathLst>
                <a:path w="4916" h="2899" extrusionOk="0">
                  <a:moveTo>
                    <a:pt x="851" y="1"/>
                  </a:moveTo>
                  <a:cubicBezTo>
                    <a:pt x="347" y="442"/>
                    <a:pt x="1" y="1103"/>
                    <a:pt x="1" y="1796"/>
                  </a:cubicBezTo>
                  <a:lnTo>
                    <a:pt x="1" y="2552"/>
                  </a:lnTo>
                  <a:cubicBezTo>
                    <a:pt x="1" y="2741"/>
                    <a:pt x="158" y="2899"/>
                    <a:pt x="347" y="2899"/>
                  </a:cubicBezTo>
                  <a:lnTo>
                    <a:pt x="4537" y="2899"/>
                  </a:lnTo>
                  <a:cubicBezTo>
                    <a:pt x="4758" y="2899"/>
                    <a:pt x="4915" y="2741"/>
                    <a:pt x="4915" y="2552"/>
                  </a:cubicBezTo>
                  <a:lnTo>
                    <a:pt x="4915" y="1796"/>
                  </a:lnTo>
                  <a:cubicBezTo>
                    <a:pt x="4915" y="1103"/>
                    <a:pt x="4600" y="442"/>
                    <a:pt x="4065" y="1"/>
                  </a:cubicBezTo>
                  <a:cubicBezTo>
                    <a:pt x="3687" y="473"/>
                    <a:pt x="3088" y="788"/>
                    <a:pt x="2458" y="788"/>
                  </a:cubicBezTo>
                  <a:cubicBezTo>
                    <a:pt x="1828" y="788"/>
                    <a:pt x="1198" y="473"/>
                    <a:pt x="8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41"/>
            <p:cNvSpPr/>
            <p:nvPr/>
          </p:nvSpPr>
          <p:spPr>
            <a:xfrm>
              <a:off x="757150" y="4207075"/>
              <a:ext cx="122125" cy="71700"/>
            </a:xfrm>
            <a:custGeom>
              <a:avLst/>
              <a:gdLst/>
              <a:ahLst/>
              <a:cxnLst/>
              <a:rect l="l" t="t" r="r" b="b"/>
              <a:pathLst>
                <a:path w="4885" h="2868" extrusionOk="0">
                  <a:moveTo>
                    <a:pt x="820" y="0"/>
                  </a:moveTo>
                  <a:cubicBezTo>
                    <a:pt x="316" y="442"/>
                    <a:pt x="1" y="1103"/>
                    <a:pt x="1" y="1796"/>
                  </a:cubicBezTo>
                  <a:lnTo>
                    <a:pt x="1" y="2521"/>
                  </a:lnTo>
                  <a:cubicBezTo>
                    <a:pt x="1" y="2710"/>
                    <a:pt x="158" y="2867"/>
                    <a:pt x="347" y="2867"/>
                  </a:cubicBezTo>
                  <a:lnTo>
                    <a:pt x="4506" y="2867"/>
                  </a:lnTo>
                  <a:cubicBezTo>
                    <a:pt x="4727" y="2867"/>
                    <a:pt x="4884" y="2710"/>
                    <a:pt x="4884" y="2521"/>
                  </a:cubicBezTo>
                  <a:lnTo>
                    <a:pt x="4884" y="1796"/>
                  </a:lnTo>
                  <a:cubicBezTo>
                    <a:pt x="4884" y="1103"/>
                    <a:pt x="4569" y="442"/>
                    <a:pt x="4033" y="0"/>
                  </a:cubicBezTo>
                  <a:cubicBezTo>
                    <a:pt x="3655" y="473"/>
                    <a:pt x="3088" y="788"/>
                    <a:pt x="2427" y="788"/>
                  </a:cubicBezTo>
                  <a:cubicBezTo>
                    <a:pt x="1797" y="788"/>
                    <a:pt x="1198" y="473"/>
                    <a:pt x="8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41"/>
            <p:cNvSpPr/>
            <p:nvPr/>
          </p:nvSpPr>
          <p:spPr>
            <a:xfrm>
              <a:off x="691775" y="4139350"/>
              <a:ext cx="77225" cy="64600"/>
            </a:xfrm>
            <a:custGeom>
              <a:avLst/>
              <a:gdLst/>
              <a:ahLst/>
              <a:cxnLst/>
              <a:rect l="l" t="t" r="r" b="b"/>
              <a:pathLst>
                <a:path w="3089" h="2584" extrusionOk="0">
                  <a:moveTo>
                    <a:pt x="1198" y="0"/>
                  </a:moveTo>
                  <a:lnTo>
                    <a:pt x="1198" y="882"/>
                  </a:lnTo>
                  <a:lnTo>
                    <a:pt x="1" y="2079"/>
                  </a:lnTo>
                  <a:cubicBezTo>
                    <a:pt x="221" y="2237"/>
                    <a:pt x="284" y="2300"/>
                    <a:pt x="473" y="2583"/>
                  </a:cubicBezTo>
                  <a:lnTo>
                    <a:pt x="1545" y="1575"/>
                  </a:lnTo>
                  <a:lnTo>
                    <a:pt x="2616" y="2583"/>
                  </a:lnTo>
                  <a:cubicBezTo>
                    <a:pt x="2773" y="2394"/>
                    <a:pt x="2931" y="2237"/>
                    <a:pt x="3088" y="2111"/>
                  </a:cubicBezTo>
                  <a:lnTo>
                    <a:pt x="1891" y="882"/>
                  </a:lnTo>
                  <a:lnTo>
                    <a:pt x="18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3" name="Google Shape;413;p41"/>
          <p:cNvGrpSpPr/>
          <p:nvPr/>
        </p:nvGrpSpPr>
        <p:grpSpPr>
          <a:xfrm>
            <a:off x="4314237" y="2298625"/>
            <a:ext cx="515340" cy="546352"/>
            <a:chOff x="-2310650" y="3958175"/>
            <a:chExt cx="293825" cy="291450"/>
          </a:xfrm>
        </p:grpSpPr>
        <p:sp>
          <p:nvSpPr>
            <p:cNvPr id="414" name="Google Shape;414;p41"/>
            <p:cNvSpPr/>
            <p:nvPr/>
          </p:nvSpPr>
          <p:spPr>
            <a:xfrm>
              <a:off x="-2310650" y="3958175"/>
              <a:ext cx="185925" cy="118950"/>
            </a:xfrm>
            <a:custGeom>
              <a:avLst/>
              <a:gdLst/>
              <a:ahLst/>
              <a:cxnLst/>
              <a:rect l="l" t="t" r="r" b="b"/>
              <a:pathLst>
                <a:path w="7437" h="4758" extrusionOk="0">
                  <a:moveTo>
                    <a:pt x="1009" y="1"/>
                  </a:moveTo>
                  <a:cubicBezTo>
                    <a:pt x="474" y="1"/>
                    <a:pt x="1" y="474"/>
                    <a:pt x="1" y="1009"/>
                  </a:cubicBezTo>
                  <a:lnTo>
                    <a:pt x="1" y="2395"/>
                  </a:lnTo>
                  <a:cubicBezTo>
                    <a:pt x="1" y="2931"/>
                    <a:pt x="474" y="3372"/>
                    <a:pt x="1009" y="3372"/>
                  </a:cubicBezTo>
                  <a:lnTo>
                    <a:pt x="1356" y="3372"/>
                  </a:lnTo>
                  <a:lnTo>
                    <a:pt x="1356" y="4412"/>
                  </a:lnTo>
                  <a:cubicBezTo>
                    <a:pt x="1356" y="4618"/>
                    <a:pt x="1518" y="4757"/>
                    <a:pt x="1692" y="4757"/>
                  </a:cubicBezTo>
                  <a:cubicBezTo>
                    <a:pt x="1784" y="4757"/>
                    <a:pt x="1878" y="4719"/>
                    <a:pt x="1954" y="4632"/>
                  </a:cubicBezTo>
                  <a:lnTo>
                    <a:pt x="3214" y="3372"/>
                  </a:lnTo>
                  <a:lnTo>
                    <a:pt x="3403" y="3372"/>
                  </a:lnTo>
                  <a:lnTo>
                    <a:pt x="3403" y="2364"/>
                  </a:lnTo>
                  <a:cubicBezTo>
                    <a:pt x="3403" y="1419"/>
                    <a:pt x="4160" y="663"/>
                    <a:pt x="5105" y="663"/>
                  </a:cubicBezTo>
                  <a:lnTo>
                    <a:pt x="7436" y="663"/>
                  </a:lnTo>
                  <a:cubicBezTo>
                    <a:pt x="7279" y="253"/>
                    <a:pt x="6932" y="1"/>
                    <a:pt x="64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41"/>
            <p:cNvSpPr/>
            <p:nvPr/>
          </p:nvSpPr>
          <p:spPr>
            <a:xfrm>
              <a:off x="-2309075" y="3992050"/>
              <a:ext cx="292250" cy="257575"/>
            </a:xfrm>
            <a:custGeom>
              <a:avLst/>
              <a:gdLst/>
              <a:ahLst/>
              <a:cxnLst/>
              <a:rect l="l" t="t" r="r" b="b"/>
              <a:pathLst>
                <a:path w="11690" h="10303" extrusionOk="0">
                  <a:moveTo>
                    <a:pt x="5042" y="1"/>
                  </a:moveTo>
                  <a:cubicBezTo>
                    <a:pt x="4506" y="1"/>
                    <a:pt x="4034" y="473"/>
                    <a:pt x="4034" y="1040"/>
                  </a:cubicBezTo>
                  <a:lnTo>
                    <a:pt x="4034" y="2395"/>
                  </a:lnTo>
                  <a:cubicBezTo>
                    <a:pt x="4034" y="2962"/>
                    <a:pt x="4506" y="3435"/>
                    <a:pt x="5042" y="3435"/>
                  </a:cubicBezTo>
                  <a:lnTo>
                    <a:pt x="6964" y="3435"/>
                  </a:lnTo>
                  <a:lnTo>
                    <a:pt x="7814" y="4254"/>
                  </a:lnTo>
                  <a:cubicBezTo>
                    <a:pt x="7216" y="4537"/>
                    <a:pt x="6775" y="5136"/>
                    <a:pt x="6775" y="5829"/>
                  </a:cubicBezTo>
                  <a:cubicBezTo>
                    <a:pt x="6775" y="6270"/>
                    <a:pt x="6932" y="6680"/>
                    <a:pt x="7216" y="6932"/>
                  </a:cubicBezTo>
                  <a:cubicBezTo>
                    <a:pt x="6585" y="7089"/>
                    <a:pt x="6081" y="7499"/>
                    <a:pt x="5766" y="8034"/>
                  </a:cubicBezTo>
                  <a:cubicBezTo>
                    <a:pt x="5451" y="7499"/>
                    <a:pt x="4916" y="7089"/>
                    <a:pt x="4286" y="6932"/>
                  </a:cubicBezTo>
                  <a:cubicBezTo>
                    <a:pt x="4569" y="6617"/>
                    <a:pt x="4727" y="6270"/>
                    <a:pt x="4727" y="5829"/>
                  </a:cubicBezTo>
                  <a:cubicBezTo>
                    <a:pt x="4727" y="4884"/>
                    <a:pt x="3971" y="4159"/>
                    <a:pt x="3025" y="4159"/>
                  </a:cubicBezTo>
                  <a:cubicBezTo>
                    <a:pt x="2080" y="4159"/>
                    <a:pt x="1356" y="4884"/>
                    <a:pt x="1356" y="5829"/>
                  </a:cubicBezTo>
                  <a:cubicBezTo>
                    <a:pt x="1356" y="6270"/>
                    <a:pt x="1513" y="6680"/>
                    <a:pt x="1765" y="6932"/>
                  </a:cubicBezTo>
                  <a:cubicBezTo>
                    <a:pt x="757" y="7215"/>
                    <a:pt x="1" y="8129"/>
                    <a:pt x="1" y="9263"/>
                  </a:cubicBezTo>
                  <a:lnTo>
                    <a:pt x="1" y="9925"/>
                  </a:lnTo>
                  <a:cubicBezTo>
                    <a:pt x="1" y="10145"/>
                    <a:pt x="158" y="10303"/>
                    <a:pt x="348" y="10303"/>
                  </a:cubicBezTo>
                  <a:lnTo>
                    <a:pt x="11343" y="10303"/>
                  </a:lnTo>
                  <a:cubicBezTo>
                    <a:pt x="11532" y="10303"/>
                    <a:pt x="11689" y="10145"/>
                    <a:pt x="11689" y="9925"/>
                  </a:cubicBezTo>
                  <a:lnTo>
                    <a:pt x="11689" y="9263"/>
                  </a:lnTo>
                  <a:cubicBezTo>
                    <a:pt x="11689" y="8160"/>
                    <a:pt x="10965" y="7215"/>
                    <a:pt x="9925" y="6932"/>
                  </a:cubicBezTo>
                  <a:cubicBezTo>
                    <a:pt x="10209" y="6617"/>
                    <a:pt x="10366" y="6270"/>
                    <a:pt x="10366" y="5829"/>
                  </a:cubicBezTo>
                  <a:cubicBezTo>
                    <a:pt x="10366" y="5010"/>
                    <a:pt x="9767" y="4317"/>
                    <a:pt x="8980" y="4159"/>
                  </a:cubicBezTo>
                  <a:lnTo>
                    <a:pt x="8980" y="3435"/>
                  </a:lnTo>
                  <a:lnTo>
                    <a:pt x="10555" y="3435"/>
                  </a:lnTo>
                  <a:cubicBezTo>
                    <a:pt x="11122" y="3435"/>
                    <a:pt x="11595" y="2962"/>
                    <a:pt x="11595" y="2395"/>
                  </a:cubicBezTo>
                  <a:lnTo>
                    <a:pt x="11595" y="1040"/>
                  </a:lnTo>
                  <a:cubicBezTo>
                    <a:pt x="11595" y="473"/>
                    <a:pt x="11122" y="1"/>
                    <a:pt x="1055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42"/>
          <p:cNvSpPr txBox="1">
            <a:spLocks noGrp="1"/>
          </p:cNvSpPr>
          <p:nvPr>
            <p:ph type="ctrTitle"/>
          </p:nvPr>
        </p:nvSpPr>
        <p:spPr>
          <a:xfrm>
            <a:off x="1964850" y="352850"/>
            <a:ext cx="6813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 SENTIMENT ANALYSIS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1"/>
              <a:t>More accurate metric</a:t>
            </a:r>
            <a:endParaRPr sz="2200" b="0" i="1"/>
          </a:p>
        </p:txBody>
      </p:sp>
      <p:cxnSp>
        <p:nvCxnSpPr>
          <p:cNvPr id="421" name="Google Shape;421;p42"/>
          <p:cNvCxnSpPr/>
          <p:nvPr/>
        </p:nvCxnSpPr>
        <p:spPr>
          <a:xfrm>
            <a:off x="588400" y="3652200"/>
            <a:ext cx="0" cy="1515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2" name="Google Shape;422;p42"/>
          <p:cNvSpPr/>
          <p:nvPr/>
        </p:nvSpPr>
        <p:spPr>
          <a:xfrm>
            <a:off x="175500" y="166100"/>
            <a:ext cx="1023300" cy="946200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FFFFFF">
              <a:alpha val="42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p42"/>
          <p:cNvSpPr txBox="1">
            <a:spLocks noGrp="1"/>
          </p:cNvSpPr>
          <p:nvPr>
            <p:ph type="ctrTitle"/>
          </p:nvPr>
        </p:nvSpPr>
        <p:spPr>
          <a:xfrm>
            <a:off x="877825" y="1226000"/>
            <a:ext cx="7846200" cy="216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u="sng"/>
              <a:t>Approach</a:t>
            </a:r>
            <a:endParaRPr sz="2200" b="0" u="sng"/>
          </a:p>
          <a:p>
            <a:pPr marL="45720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Arial"/>
              <a:buAutoNum type="arabicPeriod"/>
            </a:pPr>
            <a:r>
              <a:rPr lang="en" sz="2200" b="0"/>
              <a:t>Create sentiment score for each </a:t>
            </a:r>
            <a:r>
              <a:rPr lang="en" sz="2200"/>
              <a:t>comment </a:t>
            </a:r>
            <a:r>
              <a:rPr lang="en" sz="2200" b="0"/>
              <a:t>in each post (range -1 to +1)</a:t>
            </a:r>
            <a:endParaRPr sz="2200" b="0"/>
          </a:p>
          <a:p>
            <a:pPr marL="45720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lang="en" sz="2200" b="0"/>
              <a:t>Sentiment score each </a:t>
            </a:r>
            <a:r>
              <a:rPr lang="en" sz="2200"/>
              <a:t>post </a:t>
            </a:r>
            <a:r>
              <a:rPr lang="en" sz="2200" b="0"/>
              <a:t>= sum(scores for comments)</a:t>
            </a:r>
            <a:endParaRPr sz="2200" b="0"/>
          </a:p>
          <a:p>
            <a:pPr marL="45720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lang="en" sz="2200" b="0"/>
              <a:t>Plot ranking charts in Tableau for food and influencers</a:t>
            </a:r>
            <a:endParaRPr sz="2200" b="0"/>
          </a:p>
        </p:txBody>
      </p:sp>
      <p:sp>
        <p:nvSpPr>
          <p:cNvPr id="424" name="Google Shape;424;p42"/>
          <p:cNvSpPr txBox="1">
            <a:spLocks noGrp="1"/>
          </p:cNvSpPr>
          <p:nvPr>
            <p:ph type="ctrTitle"/>
          </p:nvPr>
        </p:nvSpPr>
        <p:spPr>
          <a:xfrm>
            <a:off x="877825" y="3186000"/>
            <a:ext cx="7846200" cy="131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u="sng"/>
              <a:t>Possible Insights</a:t>
            </a:r>
            <a:endParaRPr sz="2200" b="0" u="sng"/>
          </a:p>
          <a:p>
            <a:pPr marL="45720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Arial"/>
              <a:buAutoNum type="arabicPeriod"/>
            </a:pPr>
            <a:r>
              <a:rPr lang="en" sz="2200" b="0"/>
              <a:t>Most reactions/ post activity may not result in the most positive sentiments</a:t>
            </a:r>
            <a:endParaRPr sz="2200" b="0"/>
          </a:p>
        </p:txBody>
      </p:sp>
      <p:grpSp>
        <p:nvGrpSpPr>
          <p:cNvPr id="425" name="Google Shape;425;p42"/>
          <p:cNvGrpSpPr/>
          <p:nvPr/>
        </p:nvGrpSpPr>
        <p:grpSpPr>
          <a:xfrm>
            <a:off x="347622" y="352765"/>
            <a:ext cx="657081" cy="591643"/>
            <a:chOff x="-2310650" y="3958175"/>
            <a:chExt cx="293825" cy="291450"/>
          </a:xfrm>
        </p:grpSpPr>
        <p:sp>
          <p:nvSpPr>
            <p:cNvPr id="426" name="Google Shape;426;p42"/>
            <p:cNvSpPr/>
            <p:nvPr/>
          </p:nvSpPr>
          <p:spPr>
            <a:xfrm>
              <a:off x="-2310650" y="3958175"/>
              <a:ext cx="185925" cy="118950"/>
            </a:xfrm>
            <a:custGeom>
              <a:avLst/>
              <a:gdLst/>
              <a:ahLst/>
              <a:cxnLst/>
              <a:rect l="l" t="t" r="r" b="b"/>
              <a:pathLst>
                <a:path w="7437" h="4758" extrusionOk="0">
                  <a:moveTo>
                    <a:pt x="1009" y="1"/>
                  </a:moveTo>
                  <a:cubicBezTo>
                    <a:pt x="474" y="1"/>
                    <a:pt x="1" y="474"/>
                    <a:pt x="1" y="1009"/>
                  </a:cubicBezTo>
                  <a:lnTo>
                    <a:pt x="1" y="2395"/>
                  </a:lnTo>
                  <a:cubicBezTo>
                    <a:pt x="1" y="2931"/>
                    <a:pt x="474" y="3372"/>
                    <a:pt x="1009" y="3372"/>
                  </a:cubicBezTo>
                  <a:lnTo>
                    <a:pt x="1356" y="3372"/>
                  </a:lnTo>
                  <a:lnTo>
                    <a:pt x="1356" y="4412"/>
                  </a:lnTo>
                  <a:cubicBezTo>
                    <a:pt x="1356" y="4618"/>
                    <a:pt x="1518" y="4757"/>
                    <a:pt x="1692" y="4757"/>
                  </a:cubicBezTo>
                  <a:cubicBezTo>
                    <a:pt x="1784" y="4757"/>
                    <a:pt x="1878" y="4719"/>
                    <a:pt x="1954" y="4632"/>
                  </a:cubicBezTo>
                  <a:lnTo>
                    <a:pt x="3214" y="3372"/>
                  </a:lnTo>
                  <a:lnTo>
                    <a:pt x="3403" y="3372"/>
                  </a:lnTo>
                  <a:lnTo>
                    <a:pt x="3403" y="2364"/>
                  </a:lnTo>
                  <a:cubicBezTo>
                    <a:pt x="3403" y="1419"/>
                    <a:pt x="4160" y="663"/>
                    <a:pt x="5105" y="663"/>
                  </a:cubicBezTo>
                  <a:lnTo>
                    <a:pt x="7436" y="663"/>
                  </a:lnTo>
                  <a:cubicBezTo>
                    <a:pt x="7279" y="253"/>
                    <a:pt x="6932" y="1"/>
                    <a:pt x="64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42"/>
            <p:cNvSpPr/>
            <p:nvPr/>
          </p:nvSpPr>
          <p:spPr>
            <a:xfrm>
              <a:off x="-2309075" y="3992050"/>
              <a:ext cx="292250" cy="257575"/>
            </a:xfrm>
            <a:custGeom>
              <a:avLst/>
              <a:gdLst/>
              <a:ahLst/>
              <a:cxnLst/>
              <a:rect l="l" t="t" r="r" b="b"/>
              <a:pathLst>
                <a:path w="11690" h="10303" extrusionOk="0">
                  <a:moveTo>
                    <a:pt x="5042" y="1"/>
                  </a:moveTo>
                  <a:cubicBezTo>
                    <a:pt x="4506" y="1"/>
                    <a:pt x="4034" y="473"/>
                    <a:pt x="4034" y="1040"/>
                  </a:cubicBezTo>
                  <a:lnTo>
                    <a:pt x="4034" y="2395"/>
                  </a:lnTo>
                  <a:cubicBezTo>
                    <a:pt x="4034" y="2962"/>
                    <a:pt x="4506" y="3435"/>
                    <a:pt x="5042" y="3435"/>
                  </a:cubicBezTo>
                  <a:lnTo>
                    <a:pt x="6964" y="3435"/>
                  </a:lnTo>
                  <a:lnTo>
                    <a:pt x="7814" y="4254"/>
                  </a:lnTo>
                  <a:cubicBezTo>
                    <a:pt x="7216" y="4537"/>
                    <a:pt x="6775" y="5136"/>
                    <a:pt x="6775" y="5829"/>
                  </a:cubicBezTo>
                  <a:cubicBezTo>
                    <a:pt x="6775" y="6270"/>
                    <a:pt x="6932" y="6680"/>
                    <a:pt x="7216" y="6932"/>
                  </a:cubicBezTo>
                  <a:cubicBezTo>
                    <a:pt x="6585" y="7089"/>
                    <a:pt x="6081" y="7499"/>
                    <a:pt x="5766" y="8034"/>
                  </a:cubicBezTo>
                  <a:cubicBezTo>
                    <a:pt x="5451" y="7499"/>
                    <a:pt x="4916" y="7089"/>
                    <a:pt x="4286" y="6932"/>
                  </a:cubicBezTo>
                  <a:cubicBezTo>
                    <a:pt x="4569" y="6617"/>
                    <a:pt x="4727" y="6270"/>
                    <a:pt x="4727" y="5829"/>
                  </a:cubicBezTo>
                  <a:cubicBezTo>
                    <a:pt x="4727" y="4884"/>
                    <a:pt x="3971" y="4159"/>
                    <a:pt x="3025" y="4159"/>
                  </a:cubicBezTo>
                  <a:cubicBezTo>
                    <a:pt x="2080" y="4159"/>
                    <a:pt x="1356" y="4884"/>
                    <a:pt x="1356" y="5829"/>
                  </a:cubicBezTo>
                  <a:cubicBezTo>
                    <a:pt x="1356" y="6270"/>
                    <a:pt x="1513" y="6680"/>
                    <a:pt x="1765" y="6932"/>
                  </a:cubicBezTo>
                  <a:cubicBezTo>
                    <a:pt x="757" y="7215"/>
                    <a:pt x="1" y="8129"/>
                    <a:pt x="1" y="9263"/>
                  </a:cubicBezTo>
                  <a:lnTo>
                    <a:pt x="1" y="9925"/>
                  </a:lnTo>
                  <a:cubicBezTo>
                    <a:pt x="1" y="10145"/>
                    <a:pt x="158" y="10303"/>
                    <a:pt x="348" y="10303"/>
                  </a:cubicBezTo>
                  <a:lnTo>
                    <a:pt x="11343" y="10303"/>
                  </a:lnTo>
                  <a:cubicBezTo>
                    <a:pt x="11532" y="10303"/>
                    <a:pt x="11689" y="10145"/>
                    <a:pt x="11689" y="9925"/>
                  </a:cubicBezTo>
                  <a:lnTo>
                    <a:pt x="11689" y="9263"/>
                  </a:lnTo>
                  <a:cubicBezTo>
                    <a:pt x="11689" y="8160"/>
                    <a:pt x="10965" y="7215"/>
                    <a:pt x="9925" y="6932"/>
                  </a:cubicBezTo>
                  <a:cubicBezTo>
                    <a:pt x="10209" y="6617"/>
                    <a:pt x="10366" y="6270"/>
                    <a:pt x="10366" y="5829"/>
                  </a:cubicBezTo>
                  <a:cubicBezTo>
                    <a:pt x="10366" y="5010"/>
                    <a:pt x="9767" y="4317"/>
                    <a:pt x="8980" y="4159"/>
                  </a:cubicBezTo>
                  <a:lnTo>
                    <a:pt x="8980" y="3435"/>
                  </a:lnTo>
                  <a:lnTo>
                    <a:pt x="10555" y="3435"/>
                  </a:lnTo>
                  <a:cubicBezTo>
                    <a:pt x="11122" y="3435"/>
                    <a:pt x="11595" y="2962"/>
                    <a:pt x="11595" y="2395"/>
                  </a:cubicBezTo>
                  <a:lnTo>
                    <a:pt x="11595" y="1040"/>
                  </a:lnTo>
                  <a:cubicBezTo>
                    <a:pt x="11595" y="473"/>
                    <a:pt x="11122" y="1"/>
                    <a:pt x="1055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2" name="Google Shape;432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0125" y="879325"/>
            <a:ext cx="1828800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Google Shape;433;p43"/>
          <p:cNvPicPr preferRelativeResize="0"/>
          <p:nvPr/>
        </p:nvPicPr>
        <p:blipFill rotWithShape="1">
          <a:blip r:embed="rId4">
            <a:alphaModFix/>
          </a:blip>
          <a:srcRect l="30344" t="6298" r="22017" b="22047"/>
          <a:stretch/>
        </p:blipFill>
        <p:spPr>
          <a:xfrm>
            <a:off x="4812563" y="881100"/>
            <a:ext cx="1828800" cy="1828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Google Shape;434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44875" y="879331"/>
            <a:ext cx="1828800" cy="1828800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Google Shape;435;p43"/>
          <p:cNvSpPr txBox="1">
            <a:spLocks noGrp="1"/>
          </p:cNvSpPr>
          <p:nvPr>
            <p:ph type="ctrTitle" idx="4294967295"/>
          </p:nvPr>
        </p:nvSpPr>
        <p:spPr>
          <a:xfrm>
            <a:off x="6874233" y="2218225"/>
            <a:ext cx="2001000" cy="7170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Jim Meng</a:t>
            </a:r>
            <a:endParaRPr sz="3200" dirty="0"/>
          </a:p>
        </p:txBody>
      </p:sp>
      <p:sp>
        <p:nvSpPr>
          <p:cNvPr id="436" name="Google Shape;436;p43"/>
          <p:cNvSpPr txBox="1">
            <a:spLocks noGrp="1"/>
          </p:cNvSpPr>
          <p:nvPr>
            <p:ph type="ctrTitle" idx="4294967295"/>
          </p:nvPr>
        </p:nvSpPr>
        <p:spPr>
          <a:xfrm>
            <a:off x="4773675" y="2205703"/>
            <a:ext cx="1828800" cy="7170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Gracia</a:t>
            </a:r>
            <a:endParaRPr sz="3200" dirty="0"/>
          </a:p>
        </p:txBody>
      </p:sp>
      <p:sp>
        <p:nvSpPr>
          <p:cNvPr id="437" name="Google Shape;437;p43"/>
          <p:cNvSpPr txBox="1">
            <a:spLocks noGrp="1"/>
          </p:cNvSpPr>
          <p:nvPr>
            <p:ph type="subTitle" idx="1"/>
          </p:nvPr>
        </p:nvSpPr>
        <p:spPr>
          <a:xfrm>
            <a:off x="141725" y="2708313"/>
            <a:ext cx="2286000" cy="213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Role</a:t>
            </a: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Data Analyst</a:t>
            </a: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Data Visualisation</a:t>
            </a: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Generate report and slides</a:t>
            </a:r>
            <a:endParaRPr sz="1600"/>
          </a:p>
        </p:txBody>
      </p:sp>
      <p:sp>
        <p:nvSpPr>
          <p:cNvPr id="438" name="Google Shape;438;p43"/>
          <p:cNvSpPr txBox="1">
            <a:spLocks noGrp="1"/>
          </p:cNvSpPr>
          <p:nvPr>
            <p:ph type="ctrTitle" idx="4294967295"/>
          </p:nvPr>
        </p:nvSpPr>
        <p:spPr>
          <a:xfrm>
            <a:off x="2585188" y="2188363"/>
            <a:ext cx="1828800" cy="7170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Christal</a:t>
            </a:r>
            <a:endParaRPr sz="3200" dirty="0"/>
          </a:p>
        </p:txBody>
      </p:sp>
      <p:pic>
        <p:nvPicPr>
          <p:cNvPr id="439" name="Google Shape;439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0325" y="881087"/>
            <a:ext cx="1828798" cy="1828798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43"/>
          <p:cNvSpPr txBox="1">
            <a:spLocks noGrp="1"/>
          </p:cNvSpPr>
          <p:nvPr>
            <p:ph type="ctrTitle" idx="4294967295"/>
          </p:nvPr>
        </p:nvSpPr>
        <p:spPr>
          <a:xfrm>
            <a:off x="383513" y="2188352"/>
            <a:ext cx="1828800" cy="7170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Terence</a:t>
            </a:r>
            <a:endParaRPr sz="4000" dirty="0"/>
          </a:p>
        </p:txBody>
      </p:sp>
      <p:sp>
        <p:nvSpPr>
          <p:cNvPr id="441" name="Google Shape;441;p43"/>
          <p:cNvSpPr txBox="1">
            <a:spLocks noGrp="1"/>
          </p:cNvSpPr>
          <p:nvPr>
            <p:ph type="subTitle" idx="1"/>
          </p:nvPr>
        </p:nvSpPr>
        <p:spPr>
          <a:xfrm>
            <a:off x="2356600" y="2708313"/>
            <a:ext cx="2286000" cy="213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Role</a:t>
            </a: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Business Gathering</a:t>
            </a: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Digital Designer</a:t>
            </a: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Generate report and slides</a:t>
            </a:r>
            <a:endParaRPr sz="1600"/>
          </a:p>
        </p:txBody>
      </p:sp>
      <p:sp>
        <p:nvSpPr>
          <p:cNvPr id="442" name="Google Shape;442;p43"/>
          <p:cNvSpPr txBox="1">
            <a:spLocks noGrp="1"/>
          </p:cNvSpPr>
          <p:nvPr>
            <p:ph type="subTitle" idx="1"/>
          </p:nvPr>
        </p:nvSpPr>
        <p:spPr>
          <a:xfrm>
            <a:off x="4571463" y="2708313"/>
            <a:ext cx="2286000" cy="213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Role</a:t>
            </a: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Data Scraper</a:t>
            </a: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Data Visualisation</a:t>
            </a: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Generate report and slides</a:t>
            </a:r>
            <a:endParaRPr sz="1600"/>
          </a:p>
        </p:txBody>
      </p:sp>
      <p:sp>
        <p:nvSpPr>
          <p:cNvPr id="443" name="Google Shape;443;p43"/>
          <p:cNvSpPr txBox="1">
            <a:spLocks noGrp="1"/>
          </p:cNvSpPr>
          <p:nvPr>
            <p:ph type="subTitle" idx="1"/>
          </p:nvPr>
        </p:nvSpPr>
        <p:spPr>
          <a:xfrm>
            <a:off x="6716275" y="2708313"/>
            <a:ext cx="2286000" cy="213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Role</a:t>
            </a: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Project Scheduler</a:t>
            </a: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Data Cleaning</a:t>
            </a: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Generate report and slides</a:t>
            </a:r>
            <a:endParaRPr sz="1600"/>
          </a:p>
        </p:txBody>
      </p:sp>
      <p:sp>
        <p:nvSpPr>
          <p:cNvPr id="444" name="Google Shape;444;p43"/>
          <p:cNvSpPr txBox="1">
            <a:spLocks noGrp="1"/>
          </p:cNvSpPr>
          <p:nvPr>
            <p:ph type="ctrTitle" idx="4294967295"/>
          </p:nvPr>
        </p:nvSpPr>
        <p:spPr>
          <a:xfrm>
            <a:off x="1377450" y="322500"/>
            <a:ext cx="63891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The Team</a:t>
            </a:r>
            <a:endParaRPr sz="32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44"/>
          <p:cNvSpPr txBox="1">
            <a:spLocks noGrp="1"/>
          </p:cNvSpPr>
          <p:nvPr>
            <p:ph type="ctrTitle"/>
          </p:nvPr>
        </p:nvSpPr>
        <p:spPr>
          <a:xfrm flipH="1">
            <a:off x="1710297" y="1401750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</a:t>
            </a:r>
            <a:endParaRPr/>
          </a:p>
        </p:txBody>
      </p:sp>
      <p:cxnSp>
        <p:nvCxnSpPr>
          <p:cNvPr id="450" name="Google Shape;450;p44"/>
          <p:cNvCxnSpPr/>
          <p:nvPr/>
        </p:nvCxnSpPr>
        <p:spPr>
          <a:xfrm>
            <a:off x="7015900" y="-35700"/>
            <a:ext cx="0" cy="2382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1" name="Google Shape;451;p44"/>
          <p:cNvSpPr txBox="1">
            <a:spLocks noGrp="1"/>
          </p:cNvSpPr>
          <p:nvPr>
            <p:ph type="subTitle" idx="1"/>
          </p:nvPr>
        </p:nvSpPr>
        <p:spPr>
          <a:xfrm>
            <a:off x="2681097" y="2552529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Feel free to ask us any questions or to give us suggestions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7"/>
          <p:cNvSpPr txBox="1">
            <a:spLocks noGrp="1"/>
          </p:cNvSpPr>
          <p:nvPr>
            <p:ph type="ctrTitle"/>
          </p:nvPr>
        </p:nvSpPr>
        <p:spPr>
          <a:xfrm>
            <a:off x="1377450" y="322500"/>
            <a:ext cx="63891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Contents</a:t>
            </a:r>
            <a:endParaRPr sz="3200"/>
          </a:p>
        </p:txBody>
      </p:sp>
      <p:sp>
        <p:nvSpPr>
          <p:cNvPr id="140" name="Google Shape;140;p27"/>
          <p:cNvSpPr txBox="1">
            <a:spLocks noGrp="1"/>
          </p:cNvSpPr>
          <p:nvPr>
            <p:ph type="subTitle" idx="4294967295"/>
          </p:nvPr>
        </p:nvSpPr>
        <p:spPr>
          <a:xfrm>
            <a:off x="487575" y="1085000"/>
            <a:ext cx="8366400" cy="376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Roboto Condensed"/>
              <a:buChar char="●"/>
            </a:pPr>
            <a:r>
              <a:rPr lang="en" sz="23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Background and Business Problem</a:t>
            </a:r>
            <a:endParaRPr sz="2300" b="1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Roboto Condensed"/>
              <a:buChar char="●"/>
            </a:pPr>
            <a:r>
              <a:rPr lang="en" sz="23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Overview of Methodology</a:t>
            </a:r>
            <a:endParaRPr sz="2300" b="1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914400" lvl="1" indent="-3746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Roboto Condensed"/>
              <a:buChar char="○"/>
            </a:pPr>
            <a:r>
              <a:rPr lang="en" sz="23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Data Collection</a:t>
            </a:r>
            <a:endParaRPr sz="2300" b="1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914400" lvl="1" indent="-3746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Roboto Condensed"/>
              <a:buChar char="○"/>
            </a:pPr>
            <a:r>
              <a:rPr lang="en" sz="23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Feature Engineering</a:t>
            </a:r>
            <a:endParaRPr sz="2300" b="1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914400" lvl="1" indent="-3746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Roboto Condensed"/>
              <a:buChar char="○"/>
            </a:pPr>
            <a:r>
              <a:rPr lang="en" sz="23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Data Analysis</a:t>
            </a:r>
            <a:endParaRPr sz="2300" b="1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Roboto Condensed"/>
              <a:buChar char="●"/>
            </a:pPr>
            <a:r>
              <a:rPr lang="en" sz="23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Limitations</a:t>
            </a:r>
            <a:endParaRPr sz="2300" b="1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Roboto Condensed"/>
              <a:buChar char="●"/>
            </a:pPr>
            <a:r>
              <a:rPr lang="en" sz="23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Possible Extension</a:t>
            </a:r>
            <a:endParaRPr sz="2300" b="1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Roboto Condensed"/>
              <a:buChar char="●"/>
            </a:pPr>
            <a:r>
              <a:rPr lang="en" sz="23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The Team and Responsibilities</a:t>
            </a:r>
            <a:endParaRPr sz="2300" b="1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8"/>
          <p:cNvSpPr txBox="1">
            <a:spLocks noGrp="1"/>
          </p:cNvSpPr>
          <p:nvPr>
            <p:ph type="ctrTitle"/>
          </p:nvPr>
        </p:nvSpPr>
        <p:spPr>
          <a:xfrm>
            <a:off x="1377450" y="246300"/>
            <a:ext cx="63891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Why Food</a:t>
            </a:r>
            <a:endParaRPr sz="32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Singapore, the Food Paradise</a:t>
            </a:r>
            <a:endParaRPr sz="2000"/>
          </a:p>
        </p:txBody>
      </p:sp>
      <p:sp>
        <p:nvSpPr>
          <p:cNvPr id="146" name="Google Shape;146;p28"/>
          <p:cNvSpPr txBox="1">
            <a:spLocks noGrp="1"/>
          </p:cNvSpPr>
          <p:nvPr>
            <p:ph type="subTitle" idx="4294967295"/>
          </p:nvPr>
        </p:nvSpPr>
        <p:spPr>
          <a:xfrm>
            <a:off x="293525" y="1085000"/>
            <a:ext cx="8560500" cy="376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 b="1" dirty="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S$8.3b	             S$4.3b</a:t>
            </a:r>
            <a:r>
              <a:rPr lang="en" sz="3900" dirty="0">
                <a:solidFill>
                  <a:srgbClr val="FFFFFF"/>
                </a:solidFill>
              </a:rPr>
              <a:t> 	           </a:t>
            </a:r>
            <a:r>
              <a:rPr lang="en" sz="3900" b="1" dirty="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48k</a:t>
            </a:r>
            <a:endParaRPr sz="3900" b="1" dirty="0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dirty="0"/>
              <a:t> annual receipts	              annual contribution to GDP	           workers employed</a:t>
            </a:r>
            <a:endParaRPr sz="3900" b="1" dirty="0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100" b="1" dirty="0">
                <a:latin typeface="Roboto Condensed"/>
                <a:ea typeface="Roboto Condensed"/>
                <a:cs typeface="Roboto Condensed"/>
                <a:sym typeface="Roboto Condensed"/>
              </a:rPr>
              <a:t>Increasing demand</a:t>
            </a:r>
            <a:r>
              <a:rPr lang="en" sz="2100" dirty="0"/>
              <a:t> due to growing urban population &amp; middle class</a:t>
            </a:r>
            <a:endParaRPr sz="2100" dirty="0"/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100" dirty="0"/>
              <a:t>Planned by </a:t>
            </a:r>
            <a:r>
              <a:rPr lang="en" sz="2100" b="1" dirty="0">
                <a:latin typeface="Roboto Condensed"/>
                <a:ea typeface="Roboto Condensed"/>
                <a:cs typeface="Roboto Condensed"/>
                <a:sym typeface="Roboto Condensed"/>
              </a:rPr>
              <a:t>2020</a:t>
            </a:r>
            <a:br>
              <a:rPr lang="en" sz="2100" b="1" dirty="0">
                <a:latin typeface="Roboto Condensed"/>
                <a:ea typeface="Roboto Condensed"/>
                <a:cs typeface="Roboto Condensed"/>
                <a:sym typeface="Roboto Condensed"/>
              </a:rPr>
            </a:br>
            <a:r>
              <a:rPr lang="en" sz="1600" i="1" dirty="0"/>
              <a:t>(Source: MTI’s Food Industry Transformation Map)</a:t>
            </a:r>
            <a:endParaRPr sz="2100" dirty="0"/>
          </a:p>
          <a:p>
            <a:pPr marL="18288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 b="1" dirty="0">
                <a:latin typeface="Roboto Condensed"/>
                <a:ea typeface="Roboto Condensed"/>
                <a:cs typeface="Roboto Condensed"/>
                <a:sym typeface="Roboto Condensed"/>
              </a:rPr>
              <a:t>4.5%		    2,000</a:t>
            </a:r>
            <a:endParaRPr sz="3900" b="1" dirty="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1371600" lvl="0" indent="45720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100" dirty="0"/>
              <a:t>productivity growth 	         new jobs</a:t>
            </a:r>
            <a:endParaRPr sz="3900" b="1" dirty="0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9"/>
          <p:cNvSpPr txBox="1">
            <a:spLocks noGrp="1"/>
          </p:cNvSpPr>
          <p:nvPr>
            <p:ph type="ctrTitle"/>
          </p:nvPr>
        </p:nvSpPr>
        <p:spPr>
          <a:xfrm>
            <a:off x="0" y="2106774"/>
            <a:ext cx="2502600" cy="75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Objectives</a:t>
            </a:r>
            <a:endParaRPr sz="3200"/>
          </a:p>
        </p:txBody>
      </p:sp>
      <p:sp>
        <p:nvSpPr>
          <p:cNvPr id="152" name="Google Shape;152;p29"/>
          <p:cNvSpPr txBox="1">
            <a:spLocks noGrp="1"/>
          </p:cNvSpPr>
          <p:nvPr>
            <p:ph type="subTitle" idx="1"/>
          </p:nvPr>
        </p:nvSpPr>
        <p:spPr>
          <a:xfrm>
            <a:off x="4135450" y="1595100"/>
            <a:ext cx="4942800" cy="11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Help new and existing food businesses maximise their share of this billion dollar industry with tailored food offerings</a:t>
            </a:r>
            <a:endParaRPr sz="160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Recommend upcoming trends, based on derived insights from social media analyses</a:t>
            </a:r>
            <a:endParaRPr sz="1600"/>
          </a:p>
        </p:txBody>
      </p:sp>
      <p:cxnSp>
        <p:nvCxnSpPr>
          <p:cNvPr id="153" name="Google Shape;153;p29"/>
          <p:cNvCxnSpPr/>
          <p:nvPr/>
        </p:nvCxnSpPr>
        <p:spPr>
          <a:xfrm>
            <a:off x="4569600" y="1494500"/>
            <a:ext cx="4574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4" name="Google Shape;154;p29"/>
          <p:cNvCxnSpPr/>
          <p:nvPr/>
        </p:nvCxnSpPr>
        <p:spPr>
          <a:xfrm>
            <a:off x="0" y="2882375"/>
            <a:ext cx="4574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5" name="Google Shape;155;p29"/>
          <p:cNvSpPr txBox="1">
            <a:spLocks noGrp="1"/>
          </p:cNvSpPr>
          <p:nvPr>
            <p:ph type="ctrTitle"/>
          </p:nvPr>
        </p:nvSpPr>
        <p:spPr>
          <a:xfrm>
            <a:off x="5211150" y="-527277"/>
            <a:ext cx="38673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Business Problem</a:t>
            </a:r>
            <a:endParaRPr sz="3200"/>
          </a:p>
        </p:txBody>
      </p:sp>
      <p:sp>
        <p:nvSpPr>
          <p:cNvPr id="156" name="Google Shape;156;p29"/>
          <p:cNvSpPr txBox="1">
            <a:spLocks noGrp="1"/>
          </p:cNvSpPr>
          <p:nvPr>
            <p:ph type="subTitle" idx="1"/>
          </p:nvPr>
        </p:nvSpPr>
        <p:spPr>
          <a:xfrm>
            <a:off x="116725" y="2903475"/>
            <a:ext cx="4850700" cy="125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Recommend potentially popular food items/ food groups to maximise profits</a:t>
            </a:r>
            <a:endParaRPr sz="1600"/>
          </a:p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Identify potential food influencers to work with to maximise reach &amp; exposure</a:t>
            </a:r>
            <a:endParaRPr sz="16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0"/>
          <p:cNvSpPr txBox="1">
            <a:spLocks noGrp="1"/>
          </p:cNvSpPr>
          <p:nvPr>
            <p:ph type="ctrTitle"/>
          </p:nvPr>
        </p:nvSpPr>
        <p:spPr>
          <a:xfrm>
            <a:off x="1964851" y="2942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Overview</a:t>
            </a:r>
            <a:endParaRPr sz="3200"/>
          </a:p>
        </p:txBody>
      </p:sp>
      <p:sp>
        <p:nvSpPr>
          <p:cNvPr id="162" name="Google Shape;162;p30"/>
          <p:cNvSpPr txBox="1">
            <a:spLocks noGrp="1"/>
          </p:cNvSpPr>
          <p:nvPr>
            <p:ph type="ctrTitle" idx="7"/>
          </p:nvPr>
        </p:nvSpPr>
        <p:spPr>
          <a:xfrm>
            <a:off x="397525" y="3298067"/>
            <a:ext cx="1563900" cy="94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PYTHON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/>
              <a:t>- Beautiful soup</a:t>
            </a:r>
            <a:endParaRPr b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/>
              <a:t>- Selenium</a:t>
            </a:r>
            <a:endParaRPr b="0"/>
          </a:p>
        </p:txBody>
      </p:sp>
      <p:sp>
        <p:nvSpPr>
          <p:cNvPr id="163" name="Google Shape;163;p30"/>
          <p:cNvSpPr txBox="1">
            <a:spLocks noGrp="1"/>
          </p:cNvSpPr>
          <p:nvPr>
            <p:ph type="ctrTitle" idx="9"/>
          </p:nvPr>
        </p:nvSpPr>
        <p:spPr>
          <a:xfrm>
            <a:off x="1973481" y="3403587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PANDAS</a:t>
            </a:r>
            <a:endParaRPr/>
          </a:p>
        </p:txBody>
      </p:sp>
      <p:sp>
        <p:nvSpPr>
          <p:cNvPr id="164" name="Google Shape;164;p30"/>
          <p:cNvSpPr txBox="1">
            <a:spLocks noGrp="1"/>
          </p:cNvSpPr>
          <p:nvPr>
            <p:ph type="ctrTitle" idx="14"/>
          </p:nvPr>
        </p:nvSpPr>
        <p:spPr>
          <a:xfrm>
            <a:off x="5296371" y="3403587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TABLEAU</a:t>
            </a:r>
            <a:endParaRPr/>
          </a:p>
        </p:txBody>
      </p:sp>
      <p:cxnSp>
        <p:nvCxnSpPr>
          <p:cNvPr id="165" name="Google Shape;165;p30"/>
          <p:cNvCxnSpPr/>
          <p:nvPr/>
        </p:nvCxnSpPr>
        <p:spPr>
          <a:xfrm flipH="1">
            <a:off x="654450" y="3460938"/>
            <a:ext cx="7835100" cy="17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6" name="Google Shape;166;p30"/>
          <p:cNvSpPr txBox="1">
            <a:spLocks noGrp="1"/>
          </p:cNvSpPr>
          <p:nvPr>
            <p:ph type="ctrTitle" idx="3"/>
          </p:nvPr>
        </p:nvSpPr>
        <p:spPr>
          <a:xfrm>
            <a:off x="3930150" y="1424250"/>
            <a:ext cx="12837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INSTAGRAM</a:t>
            </a:r>
            <a:endParaRPr/>
          </a:p>
        </p:txBody>
      </p:sp>
      <p:cxnSp>
        <p:nvCxnSpPr>
          <p:cNvPr id="167" name="Google Shape;167;p30"/>
          <p:cNvCxnSpPr/>
          <p:nvPr/>
        </p:nvCxnSpPr>
        <p:spPr>
          <a:xfrm flipH="1">
            <a:off x="3845850" y="1489650"/>
            <a:ext cx="1452300" cy="15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8" name="Google Shape;168;p30"/>
          <p:cNvCxnSpPr/>
          <p:nvPr/>
        </p:nvCxnSpPr>
        <p:spPr>
          <a:xfrm flipH="1">
            <a:off x="4571100" y="1851750"/>
            <a:ext cx="1800" cy="683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grpSp>
        <p:nvGrpSpPr>
          <p:cNvPr id="169" name="Google Shape;169;p30"/>
          <p:cNvGrpSpPr/>
          <p:nvPr/>
        </p:nvGrpSpPr>
        <p:grpSpPr>
          <a:xfrm>
            <a:off x="960559" y="2869199"/>
            <a:ext cx="437832" cy="419741"/>
            <a:chOff x="-17542500" y="4068450"/>
            <a:chExt cx="304050" cy="285150"/>
          </a:xfrm>
        </p:grpSpPr>
        <p:sp>
          <p:nvSpPr>
            <p:cNvPr id="170" name="Google Shape;170;p30"/>
            <p:cNvSpPr/>
            <p:nvPr/>
          </p:nvSpPr>
          <p:spPr>
            <a:xfrm>
              <a:off x="-17519650" y="4281900"/>
              <a:ext cx="256000" cy="71700"/>
            </a:xfrm>
            <a:custGeom>
              <a:avLst/>
              <a:gdLst/>
              <a:ahLst/>
              <a:cxnLst/>
              <a:rect l="l" t="t" r="r" b="b"/>
              <a:pathLst>
                <a:path w="10240" h="2868" extrusionOk="0">
                  <a:moveTo>
                    <a:pt x="10239" y="0"/>
                  </a:moveTo>
                  <a:cubicBezTo>
                    <a:pt x="9546" y="32"/>
                    <a:pt x="9042" y="0"/>
                    <a:pt x="8223" y="536"/>
                  </a:cubicBezTo>
                  <a:cubicBezTo>
                    <a:pt x="7341" y="1135"/>
                    <a:pt x="6333" y="1450"/>
                    <a:pt x="5261" y="1450"/>
                  </a:cubicBezTo>
                  <a:lnTo>
                    <a:pt x="4978" y="1450"/>
                  </a:lnTo>
                  <a:cubicBezTo>
                    <a:pt x="3938" y="1450"/>
                    <a:pt x="2899" y="1135"/>
                    <a:pt x="2048" y="536"/>
                  </a:cubicBezTo>
                  <a:cubicBezTo>
                    <a:pt x="1197" y="0"/>
                    <a:pt x="693" y="63"/>
                    <a:pt x="0" y="0"/>
                  </a:cubicBezTo>
                  <a:lnTo>
                    <a:pt x="0" y="0"/>
                  </a:lnTo>
                  <a:cubicBezTo>
                    <a:pt x="1103" y="1733"/>
                    <a:pt x="3025" y="2867"/>
                    <a:pt x="5104" y="2867"/>
                  </a:cubicBezTo>
                  <a:cubicBezTo>
                    <a:pt x="7183" y="2867"/>
                    <a:pt x="9168" y="1765"/>
                    <a:pt x="1023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30"/>
            <p:cNvSpPr/>
            <p:nvPr/>
          </p:nvSpPr>
          <p:spPr>
            <a:xfrm>
              <a:off x="-17542500" y="4166900"/>
              <a:ext cx="304050" cy="133925"/>
            </a:xfrm>
            <a:custGeom>
              <a:avLst/>
              <a:gdLst/>
              <a:ahLst/>
              <a:cxnLst/>
              <a:rect l="l" t="t" r="r" b="b"/>
              <a:pathLst>
                <a:path w="12162" h="5357" extrusionOk="0">
                  <a:moveTo>
                    <a:pt x="4632" y="2458"/>
                  </a:moveTo>
                  <a:cubicBezTo>
                    <a:pt x="4852" y="2458"/>
                    <a:pt x="5010" y="2616"/>
                    <a:pt x="5010" y="2836"/>
                  </a:cubicBezTo>
                  <a:cubicBezTo>
                    <a:pt x="5010" y="3025"/>
                    <a:pt x="4852" y="3183"/>
                    <a:pt x="4632" y="3183"/>
                  </a:cubicBezTo>
                  <a:cubicBezTo>
                    <a:pt x="4443" y="3183"/>
                    <a:pt x="4285" y="3025"/>
                    <a:pt x="4285" y="2836"/>
                  </a:cubicBezTo>
                  <a:cubicBezTo>
                    <a:pt x="4285" y="2616"/>
                    <a:pt x="4443" y="2458"/>
                    <a:pt x="4632" y="2458"/>
                  </a:cubicBezTo>
                  <a:close/>
                  <a:moveTo>
                    <a:pt x="7467" y="2458"/>
                  </a:moveTo>
                  <a:cubicBezTo>
                    <a:pt x="7688" y="2458"/>
                    <a:pt x="7845" y="2616"/>
                    <a:pt x="7845" y="2836"/>
                  </a:cubicBezTo>
                  <a:cubicBezTo>
                    <a:pt x="7845" y="3025"/>
                    <a:pt x="7688" y="3183"/>
                    <a:pt x="7467" y="3183"/>
                  </a:cubicBezTo>
                  <a:cubicBezTo>
                    <a:pt x="7278" y="3183"/>
                    <a:pt x="7121" y="3025"/>
                    <a:pt x="7121" y="2836"/>
                  </a:cubicBezTo>
                  <a:cubicBezTo>
                    <a:pt x="7121" y="2616"/>
                    <a:pt x="7278" y="2458"/>
                    <a:pt x="7467" y="2458"/>
                  </a:cubicBezTo>
                  <a:close/>
                  <a:moveTo>
                    <a:pt x="6049" y="1"/>
                  </a:moveTo>
                  <a:cubicBezTo>
                    <a:pt x="5545" y="1040"/>
                    <a:pt x="4443" y="1765"/>
                    <a:pt x="3214" y="1765"/>
                  </a:cubicBezTo>
                  <a:cubicBezTo>
                    <a:pt x="2174" y="1765"/>
                    <a:pt x="1261" y="1261"/>
                    <a:pt x="662" y="473"/>
                  </a:cubicBezTo>
                  <a:cubicBezTo>
                    <a:pt x="221" y="1166"/>
                    <a:pt x="1" y="1986"/>
                    <a:pt x="1" y="2836"/>
                  </a:cubicBezTo>
                  <a:cubicBezTo>
                    <a:pt x="1" y="3403"/>
                    <a:pt x="473" y="3876"/>
                    <a:pt x="1072" y="3876"/>
                  </a:cubicBezTo>
                  <a:cubicBezTo>
                    <a:pt x="1891" y="3876"/>
                    <a:pt x="2647" y="4033"/>
                    <a:pt x="3372" y="4569"/>
                  </a:cubicBezTo>
                  <a:cubicBezTo>
                    <a:pt x="4128" y="5073"/>
                    <a:pt x="5041" y="5357"/>
                    <a:pt x="5955" y="5357"/>
                  </a:cubicBezTo>
                  <a:lnTo>
                    <a:pt x="6207" y="5357"/>
                  </a:lnTo>
                  <a:cubicBezTo>
                    <a:pt x="7121" y="5357"/>
                    <a:pt x="8034" y="5073"/>
                    <a:pt x="8790" y="4569"/>
                  </a:cubicBezTo>
                  <a:cubicBezTo>
                    <a:pt x="9515" y="4033"/>
                    <a:pt x="10271" y="3876"/>
                    <a:pt x="11090" y="3876"/>
                  </a:cubicBezTo>
                  <a:cubicBezTo>
                    <a:pt x="11689" y="3876"/>
                    <a:pt x="12161" y="3403"/>
                    <a:pt x="12161" y="2836"/>
                  </a:cubicBezTo>
                  <a:cubicBezTo>
                    <a:pt x="12130" y="1954"/>
                    <a:pt x="11878" y="1166"/>
                    <a:pt x="11468" y="473"/>
                  </a:cubicBezTo>
                  <a:cubicBezTo>
                    <a:pt x="10870" y="1261"/>
                    <a:pt x="9956" y="1765"/>
                    <a:pt x="8885" y="1765"/>
                  </a:cubicBezTo>
                  <a:cubicBezTo>
                    <a:pt x="7625" y="1765"/>
                    <a:pt x="6585" y="1040"/>
                    <a:pt x="60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30"/>
            <p:cNvSpPr/>
            <p:nvPr/>
          </p:nvSpPr>
          <p:spPr>
            <a:xfrm>
              <a:off x="-17329050" y="4121225"/>
              <a:ext cx="18125" cy="18150"/>
            </a:xfrm>
            <a:custGeom>
              <a:avLst/>
              <a:gdLst/>
              <a:ahLst/>
              <a:cxnLst/>
              <a:rect l="l" t="t" r="r" b="b"/>
              <a:pathLst>
                <a:path w="725" h="726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67" y="725"/>
                    <a:pt x="725" y="568"/>
                    <a:pt x="725" y="347"/>
                  </a:cubicBezTo>
                  <a:cubicBezTo>
                    <a:pt x="725" y="158"/>
                    <a:pt x="567" y="0"/>
                    <a:pt x="3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30"/>
            <p:cNvSpPr/>
            <p:nvPr/>
          </p:nvSpPr>
          <p:spPr>
            <a:xfrm>
              <a:off x="-17381825" y="4068450"/>
              <a:ext cx="123675" cy="123675"/>
            </a:xfrm>
            <a:custGeom>
              <a:avLst/>
              <a:gdLst/>
              <a:ahLst/>
              <a:cxnLst/>
              <a:rect l="l" t="t" r="r" b="b"/>
              <a:pathLst>
                <a:path w="4947" h="4947" extrusionOk="0">
                  <a:moveTo>
                    <a:pt x="2458" y="1418"/>
                  </a:moveTo>
                  <a:cubicBezTo>
                    <a:pt x="3057" y="1418"/>
                    <a:pt x="3529" y="1891"/>
                    <a:pt x="3529" y="2458"/>
                  </a:cubicBezTo>
                  <a:cubicBezTo>
                    <a:pt x="3529" y="3057"/>
                    <a:pt x="3057" y="3529"/>
                    <a:pt x="2458" y="3529"/>
                  </a:cubicBezTo>
                  <a:cubicBezTo>
                    <a:pt x="1891" y="3529"/>
                    <a:pt x="1418" y="3057"/>
                    <a:pt x="1418" y="2458"/>
                  </a:cubicBezTo>
                  <a:cubicBezTo>
                    <a:pt x="1418" y="1891"/>
                    <a:pt x="1891" y="1418"/>
                    <a:pt x="2458" y="1418"/>
                  </a:cubicBezTo>
                  <a:close/>
                  <a:moveTo>
                    <a:pt x="2458" y="1"/>
                  </a:moveTo>
                  <a:cubicBezTo>
                    <a:pt x="1103" y="1"/>
                    <a:pt x="1" y="1103"/>
                    <a:pt x="1" y="2458"/>
                  </a:cubicBezTo>
                  <a:cubicBezTo>
                    <a:pt x="1" y="3844"/>
                    <a:pt x="1103" y="4947"/>
                    <a:pt x="2458" y="4947"/>
                  </a:cubicBezTo>
                  <a:cubicBezTo>
                    <a:pt x="3844" y="4947"/>
                    <a:pt x="4947" y="3844"/>
                    <a:pt x="4947" y="2458"/>
                  </a:cubicBezTo>
                  <a:cubicBezTo>
                    <a:pt x="4947" y="1103"/>
                    <a:pt x="3844" y="1"/>
                    <a:pt x="245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30"/>
            <p:cNvSpPr/>
            <p:nvPr/>
          </p:nvSpPr>
          <p:spPr>
            <a:xfrm>
              <a:off x="-17471625" y="4121225"/>
              <a:ext cx="17375" cy="18150"/>
            </a:xfrm>
            <a:custGeom>
              <a:avLst/>
              <a:gdLst/>
              <a:ahLst/>
              <a:cxnLst/>
              <a:rect l="l" t="t" r="r" b="b"/>
              <a:pathLst>
                <a:path w="695" h="726" extrusionOk="0">
                  <a:moveTo>
                    <a:pt x="348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8"/>
                    <a:pt x="158" y="725"/>
                    <a:pt x="348" y="725"/>
                  </a:cubicBezTo>
                  <a:cubicBezTo>
                    <a:pt x="537" y="725"/>
                    <a:pt x="694" y="568"/>
                    <a:pt x="694" y="347"/>
                  </a:cubicBezTo>
                  <a:cubicBezTo>
                    <a:pt x="694" y="158"/>
                    <a:pt x="537" y="0"/>
                    <a:pt x="3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30"/>
            <p:cNvSpPr/>
            <p:nvPr/>
          </p:nvSpPr>
          <p:spPr>
            <a:xfrm>
              <a:off x="-17525175" y="4068450"/>
              <a:ext cx="124475" cy="123675"/>
            </a:xfrm>
            <a:custGeom>
              <a:avLst/>
              <a:gdLst/>
              <a:ahLst/>
              <a:cxnLst/>
              <a:rect l="l" t="t" r="r" b="b"/>
              <a:pathLst>
                <a:path w="4979" h="4947" extrusionOk="0">
                  <a:moveTo>
                    <a:pt x="2490" y="1418"/>
                  </a:moveTo>
                  <a:cubicBezTo>
                    <a:pt x="3088" y="1418"/>
                    <a:pt x="3561" y="1891"/>
                    <a:pt x="3561" y="2458"/>
                  </a:cubicBezTo>
                  <a:cubicBezTo>
                    <a:pt x="3561" y="3057"/>
                    <a:pt x="3088" y="3529"/>
                    <a:pt x="2490" y="3529"/>
                  </a:cubicBezTo>
                  <a:cubicBezTo>
                    <a:pt x="1891" y="3529"/>
                    <a:pt x="1418" y="3057"/>
                    <a:pt x="1418" y="2458"/>
                  </a:cubicBezTo>
                  <a:cubicBezTo>
                    <a:pt x="1418" y="1891"/>
                    <a:pt x="1891" y="1418"/>
                    <a:pt x="2490" y="1418"/>
                  </a:cubicBezTo>
                  <a:close/>
                  <a:moveTo>
                    <a:pt x="2490" y="1"/>
                  </a:moveTo>
                  <a:cubicBezTo>
                    <a:pt x="1103" y="1"/>
                    <a:pt x="1" y="1103"/>
                    <a:pt x="1" y="2458"/>
                  </a:cubicBezTo>
                  <a:cubicBezTo>
                    <a:pt x="1" y="3844"/>
                    <a:pt x="1103" y="4947"/>
                    <a:pt x="2490" y="4947"/>
                  </a:cubicBezTo>
                  <a:cubicBezTo>
                    <a:pt x="3876" y="4947"/>
                    <a:pt x="4978" y="3844"/>
                    <a:pt x="4978" y="2458"/>
                  </a:cubicBezTo>
                  <a:cubicBezTo>
                    <a:pt x="4978" y="1103"/>
                    <a:pt x="3876" y="1"/>
                    <a:pt x="24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6" name="Google Shape;176;p30"/>
          <p:cNvSpPr txBox="1">
            <a:spLocks noGrp="1"/>
          </p:cNvSpPr>
          <p:nvPr>
            <p:ph type="subTitle" idx="1"/>
          </p:nvPr>
        </p:nvSpPr>
        <p:spPr>
          <a:xfrm>
            <a:off x="5699625" y="3843125"/>
            <a:ext cx="1035900" cy="95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Data Visualisation</a:t>
            </a:r>
            <a:endParaRPr sz="1300"/>
          </a:p>
        </p:txBody>
      </p:sp>
      <p:sp>
        <p:nvSpPr>
          <p:cNvPr id="177" name="Google Shape;177;p30"/>
          <p:cNvSpPr txBox="1">
            <a:spLocks noGrp="1"/>
          </p:cNvSpPr>
          <p:nvPr>
            <p:ph type="subTitle" idx="1"/>
          </p:nvPr>
        </p:nvSpPr>
        <p:spPr>
          <a:xfrm>
            <a:off x="2190213" y="3877800"/>
            <a:ext cx="1347000" cy="95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Data preprocessing</a:t>
            </a:r>
            <a:endParaRPr sz="13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Save data into dataframe </a:t>
            </a:r>
            <a:endParaRPr sz="1300"/>
          </a:p>
        </p:txBody>
      </p:sp>
      <p:sp>
        <p:nvSpPr>
          <p:cNvPr id="178" name="Google Shape;178;p30"/>
          <p:cNvSpPr txBox="1">
            <a:spLocks noGrp="1"/>
          </p:cNvSpPr>
          <p:nvPr>
            <p:ph type="subTitle" idx="1"/>
          </p:nvPr>
        </p:nvSpPr>
        <p:spPr>
          <a:xfrm>
            <a:off x="505975" y="4159100"/>
            <a:ext cx="1347000" cy="7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Scrape influencers’ posts (1 month)</a:t>
            </a:r>
            <a:endParaRPr sz="1300"/>
          </a:p>
        </p:txBody>
      </p:sp>
      <p:grpSp>
        <p:nvGrpSpPr>
          <p:cNvPr id="179" name="Google Shape;179;p30"/>
          <p:cNvGrpSpPr/>
          <p:nvPr/>
        </p:nvGrpSpPr>
        <p:grpSpPr>
          <a:xfrm>
            <a:off x="4345015" y="938310"/>
            <a:ext cx="453965" cy="450248"/>
            <a:chOff x="864491" y="1723250"/>
            <a:chExt cx="397866" cy="397887"/>
          </a:xfrm>
        </p:grpSpPr>
        <p:sp>
          <p:nvSpPr>
            <p:cNvPr id="180" name="Google Shape;180;p30"/>
            <p:cNvSpPr/>
            <p:nvPr/>
          </p:nvSpPr>
          <p:spPr>
            <a:xfrm>
              <a:off x="935197" y="1793977"/>
              <a:ext cx="256451" cy="256430"/>
            </a:xfrm>
            <a:custGeom>
              <a:avLst/>
              <a:gdLst/>
              <a:ahLst/>
              <a:cxnLst/>
              <a:rect l="l" t="t" r="r" b="b"/>
              <a:pathLst>
                <a:path w="12288" h="12287" extrusionOk="0">
                  <a:moveTo>
                    <a:pt x="10053" y="1117"/>
                  </a:moveTo>
                  <a:cubicBezTo>
                    <a:pt x="10669" y="1117"/>
                    <a:pt x="11171" y="1617"/>
                    <a:pt x="11171" y="2233"/>
                  </a:cubicBezTo>
                  <a:cubicBezTo>
                    <a:pt x="11170" y="2850"/>
                    <a:pt x="10669" y="3351"/>
                    <a:pt x="10053" y="3351"/>
                  </a:cubicBezTo>
                  <a:cubicBezTo>
                    <a:pt x="9438" y="3351"/>
                    <a:pt x="8937" y="2850"/>
                    <a:pt x="8937" y="2233"/>
                  </a:cubicBezTo>
                  <a:cubicBezTo>
                    <a:pt x="8937" y="1617"/>
                    <a:pt x="9438" y="1117"/>
                    <a:pt x="10053" y="1117"/>
                  </a:cubicBezTo>
                  <a:close/>
                  <a:moveTo>
                    <a:pt x="6144" y="2233"/>
                  </a:moveTo>
                  <a:cubicBezTo>
                    <a:pt x="8300" y="2233"/>
                    <a:pt x="10053" y="3988"/>
                    <a:pt x="10053" y="6144"/>
                  </a:cubicBezTo>
                  <a:cubicBezTo>
                    <a:pt x="10053" y="8299"/>
                    <a:pt x="8300" y="10054"/>
                    <a:pt x="6144" y="10054"/>
                  </a:cubicBezTo>
                  <a:cubicBezTo>
                    <a:pt x="3989" y="10054"/>
                    <a:pt x="2234" y="8299"/>
                    <a:pt x="2234" y="6144"/>
                  </a:cubicBezTo>
                  <a:cubicBezTo>
                    <a:pt x="2234" y="3988"/>
                    <a:pt x="3987" y="2233"/>
                    <a:pt x="6144" y="2233"/>
                  </a:cubicBezTo>
                  <a:close/>
                  <a:moveTo>
                    <a:pt x="1675" y="1"/>
                  </a:moveTo>
                  <a:cubicBezTo>
                    <a:pt x="752" y="1"/>
                    <a:pt x="0" y="751"/>
                    <a:pt x="0" y="1676"/>
                  </a:cubicBezTo>
                  <a:lnTo>
                    <a:pt x="0" y="10611"/>
                  </a:lnTo>
                  <a:cubicBezTo>
                    <a:pt x="0" y="11536"/>
                    <a:pt x="752" y="12286"/>
                    <a:pt x="1675" y="12286"/>
                  </a:cubicBezTo>
                  <a:lnTo>
                    <a:pt x="10612" y="12286"/>
                  </a:lnTo>
                  <a:cubicBezTo>
                    <a:pt x="11536" y="12286"/>
                    <a:pt x="12288" y="11536"/>
                    <a:pt x="12288" y="10611"/>
                  </a:cubicBezTo>
                  <a:lnTo>
                    <a:pt x="12288" y="1676"/>
                  </a:lnTo>
                  <a:cubicBezTo>
                    <a:pt x="12288" y="752"/>
                    <a:pt x="11536" y="1"/>
                    <a:pt x="106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30"/>
            <p:cNvSpPr/>
            <p:nvPr/>
          </p:nvSpPr>
          <p:spPr>
            <a:xfrm>
              <a:off x="1005109" y="1863910"/>
              <a:ext cx="116622" cy="116559"/>
            </a:xfrm>
            <a:custGeom>
              <a:avLst/>
              <a:gdLst/>
              <a:ahLst/>
              <a:cxnLst/>
              <a:rect l="l" t="t" r="r" b="b"/>
              <a:pathLst>
                <a:path w="5588" h="5585" extrusionOk="0">
                  <a:moveTo>
                    <a:pt x="2794" y="0"/>
                  </a:moveTo>
                  <a:cubicBezTo>
                    <a:pt x="1255" y="0"/>
                    <a:pt x="1" y="1252"/>
                    <a:pt x="1" y="2793"/>
                  </a:cubicBezTo>
                  <a:cubicBezTo>
                    <a:pt x="1" y="4332"/>
                    <a:pt x="1255" y="5585"/>
                    <a:pt x="2794" y="5585"/>
                  </a:cubicBezTo>
                  <a:cubicBezTo>
                    <a:pt x="4333" y="5585"/>
                    <a:pt x="5587" y="4332"/>
                    <a:pt x="5587" y="2793"/>
                  </a:cubicBezTo>
                  <a:cubicBezTo>
                    <a:pt x="5587" y="1252"/>
                    <a:pt x="4333" y="0"/>
                    <a:pt x="27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30"/>
            <p:cNvSpPr/>
            <p:nvPr/>
          </p:nvSpPr>
          <p:spPr>
            <a:xfrm>
              <a:off x="864491" y="1723250"/>
              <a:ext cx="397866" cy="397887"/>
            </a:xfrm>
            <a:custGeom>
              <a:avLst/>
              <a:gdLst/>
              <a:ahLst/>
              <a:cxnLst/>
              <a:rect l="l" t="t" r="r" b="b"/>
              <a:pathLst>
                <a:path w="19064" h="19065" extrusionOk="0">
                  <a:moveTo>
                    <a:pt x="14000" y="2271"/>
                  </a:moveTo>
                  <a:cubicBezTo>
                    <a:pt x="15539" y="2271"/>
                    <a:pt x="16794" y="3524"/>
                    <a:pt x="16794" y="5065"/>
                  </a:cubicBezTo>
                  <a:lnTo>
                    <a:pt x="16794" y="14000"/>
                  </a:lnTo>
                  <a:cubicBezTo>
                    <a:pt x="16794" y="15541"/>
                    <a:pt x="15539" y="16793"/>
                    <a:pt x="14000" y="16793"/>
                  </a:cubicBezTo>
                  <a:lnTo>
                    <a:pt x="5063" y="16793"/>
                  </a:lnTo>
                  <a:cubicBezTo>
                    <a:pt x="3524" y="16793"/>
                    <a:pt x="2272" y="15541"/>
                    <a:pt x="2272" y="14000"/>
                  </a:cubicBezTo>
                  <a:lnTo>
                    <a:pt x="2272" y="5065"/>
                  </a:lnTo>
                  <a:cubicBezTo>
                    <a:pt x="2272" y="3524"/>
                    <a:pt x="3524" y="2271"/>
                    <a:pt x="5063" y="2271"/>
                  </a:cubicBezTo>
                  <a:close/>
                  <a:moveTo>
                    <a:pt x="2829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29" y="19065"/>
                  </a:cubicBezTo>
                  <a:lnTo>
                    <a:pt x="16235" y="19065"/>
                  </a:lnTo>
                  <a:cubicBezTo>
                    <a:pt x="17774" y="19065"/>
                    <a:pt x="19063" y="17775"/>
                    <a:pt x="19063" y="16234"/>
                  </a:cubicBezTo>
                  <a:lnTo>
                    <a:pt x="19063" y="2831"/>
                  </a:lnTo>
                  <a:cubicBezTo>
                    <a:pt x="19063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3" name="Google Shape;183;p30"/>
          <p:cNvGrpSpPr/>
          <p:nvPr/>
        </p:nvGrpSpPr>
        <p:grpSpPr>
          <a:xfrm>
            <a:off x="2600836" y="2836241"/>
            <a:ext cx="525824" cy="458441"/>
            <a:chOff x="-17168375" y="3692750"/>
            <a:chExt cx="304050" cy="284375"/>
          </a:xfrm>
        </p:grpSpPr>
        <p:sp>
          <p:nvSpPr>
            <p:cNvPr id="184" name="Google Shape;184;p30"/>
            <p:cNvSpPr/>
            <p:nvPr/>
          </p:nvSpPr>
          <p:spPr>
            <a:xfrm>
              <a:off x="-16963600" y="3694325"/>
              <a:ext cx="99275" cy="92175"/>
            </a:xfrm>
            <a:custGeom>
              <a:avLst/>
              <a:gdLst/>
              <a:ahLst/>
              <a:cxnLst/>
              <a:rect l="l" t="t" r="r" b="b"/>
              <a:pathLst>
                <a:path w="3971" h="3687" extrusionOk="0">
                  <a:moveTo>
                    <a:pt x="1859" y="1"/>
                  </a:moveTo>
                  <a:cubicBezTo>
                    <a:pt x="1072" y="1"/>
                    <a:pt x="379" y="410"/>
                    <a:pt x="1" y="1041"/>
                  </a:cubicBezTo>
                  <a:cubicBezTo>
                    <a:pt x="1387" y="1482"/>
                    <a:pt x="2553" y="2458"/>
                    <a:pt x="3277" y="3687"/>
                  </a:cubicBezTo>
                  <a:cubicBezTo>
                    <a:pt x="3687" y="3277"/>
                    <a:pt x="3970" y="2710"/>
                    <a:pt x="3970" y="2112"/>
                  </a:cubicBezTo>
                  <a:cubicBezTo>
                    <a:pt x="3970" y="915"/>
                    <a:pt x="3025" y="1"/>
                    <a:pt x="18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30"/>
            <p:cNvSpPr/>
            <p:nvPr/>
          </p:nvSpPr>
          <p:spPr>
            <a:xfrm>
              <a:off x="-17102225" y="3817525"/>
              <a:ext cx="61475" cy="69650"/>
            </a:xfrm>
            <a:custGeom>
              <a:avLst/>
              <a:gdLst/>
              <a:ahLst/>
              <a:cxnLst/>
              <a:rect l="l" t="t" r="r" b="b"/>
              <a:pathLst>
                <a:path w="2459" h="2786" extrusionOk="0">
                  <a:moveTo>
                    <a:pt x="1293" y="1437"/>
                  </a:moveTo>
                  <a:cubicBezTo>
                    <a:pt x="1482" y="1437"/>
                    <a:pt x="1639" y="1594"/>
                    <a:pt x="1639" y="1783"/>
                  </a:cubicBezTo>
                  <a:cubicBezTo>
                    <a:pt x="1639" y="2004"/>
                    <a:pt x="1482" y="2161"/>
                    <a:pt x="1293" y="2161"/>
                  </a:cubicBezTo>
                  <a:cubicBezTo>
                    <a:pt x="1103" y="2161"/>
                    <a:pt x="946" y="2004"/>
                    <a:pt x="946" y="1783"/>
                  </a:cubicBezTo>
                  <a:cubicBezTo>
                    <a:pt x="946" y="1594"/>
                    <a:pt x="1103" y="1437"/>
                    <a:pt x="1293" y="1437"/>
                  </a:cubicBezTo>
                  <a:close/>
                  <a:moveTo>
                    <a:pt x="1452" y="0"/>
                  </a:moveTo>
                  <a:cubicBezTo>
                    <a:pt x="939" y="0"/>
                    <a:pt x="434" y="473"/>
                    <a:pt x="221" y="1059"/>
                  </a:cubicBezTo>
                  <a:cubicBezTo>
                    <a:pt x="1" y="1720"/>
                    <a:pt x="158" y="2539"/>
                    <a:pt x="725" y="2729"/>
                  </a:cubicBezTo>
                  <a:cubicBezTo>
                    <a:pt x="818" y="2768"/>
                    <a:pt x="916" y="2786"/>
                    <a:pt x="1017" y="2786"/>
                  </a:cubicBezTo>
                  <a:cubicBezTo>
                    <a:pt x="1157" y="2786"/>
                    <a:pt x="1304" y="2752"/>
                    <a:pt x="1450" y="2697"/>
                  </a:cubicBezTo>
                  <a:cubicBezTo>
                    <a:pt x="1576" y="2508"/>
                    <a:pt x="1734" y="2287"/>
                    <a:pt x="1923" y="2098"/>
                  </a:cubicBezTo>
                  <a:cubicBezTo>
                    <a:pt x="1986" y="2004"/>
                    <a:pt x="2112" y="1909"/>
                    <a:pt x="2206" y="1846"/>
                  </a:cubicBezTo>
                  <a:cubicBezTo>
                    <a:pt x="2458" y="1153"/>
                    <a:pt x="2364" y="271"/>
                    <a:pt x="1734" y="51"/>
                  </a:cubicBezTo>
                  <a:cubicBezTo>
                    <a:pt x="1641" y="16"/>
                    <a:pt x="1546" y="0"/>
                    <a:pt x="14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30"/>
            <p:cNvSpPr/>
            <p:nvPr/>
          </p:nvSpPr>
          <p:spPr>
            <a:xfrm>
              <a:off x="-17064400" y="3870925"/>
              <a:ext cx="93750" cy="106200"/>
            </a:xfrm>
            <a:custGeom>
              <a:avLst/>
              <a:gdLst/>
              <a:ahLst/>
              <a:cxnLst/>
              <a:rect l="l" t="t" r="r" b="b"/>
              <a:pathLst>
                <a:path w="3750" h="4248" extrusionOk="0">
                  <a:moveTo>
                    <a:pt x="1992" y="0"/>
                  </a:moveTo>
                  <a:cubicBezTo>
                    <a:pt x="1596" y="0"/>
                    <a:pt x="1195" y="152"/>
                    <a:pt x="945" y="435"/>
                  </a:cubicBezTo>
                  <a:cubicBezTo>
                    <a:pt x="221" y="1286"/>
                    <a:pt x="0" y="1727"/>
                    <a:pt x="284" y="4090"/>
                  </a:cubicBezTo>
                  <a:cubicBezTo>
                    <a:pt x="567" y="4216"/>
                    <a:pt x="914" y="4247"/>
                    <a:pt x="1229" y="4247"/>
                  </a:cubicBezTo>
                  <a:lnTo>
                    <a:pt x="1575" y="4247"/>
                  </a:lnTo>
                  <a:lnTo>
                    <a:pt x="1575" y="2609"/>
                  </a:lnTo>
                  <a:lnTo>
                    <a:pt x="1008" y="2010"/>
                  </a:lnTo>
                  <a:cubicBezTo>
                    <a:pt x="914" y="1947"/>
                    <a:pt x="882" y="1853"/>
                    <a:pt x="882" y="1790"/>
                  </a:cubicBezTo>
                  <a:cubicBezTo>
                    <a:pt x="882" y="1191"/>
                    <a:pt x="1355" y="719"/>
                    <a:pt x="1953" y="719"/>
                  </a:cubicBezTo>
                  <a:cubicBezTo>
                    <a:pt x="2552" y="719"/>
                    <a:pt x="3025" y="1191"/>
                    <a:pt x="3025" y="1790"/>
                  </a:cubicBezTo>
                  <a:cubicBezTo>
                    <a:pt x="3025" y="1853"/>
                    <a:pt x="2962" y="1979"/>
                    <a:pt x="2898" y="2010"/>
                  </a:cubicBezTo>
                  <a:lnTo>
                    <a:pt x="2300" y="2609"/>
                  </a:lnTo>
                  <a:lnTo>
                    <a:pt x="2300" y="4247"/>
                  </a:lnTo>
                  <a:lnTo>
                    <a:pt x="2489" y="4247"/>
                  </a:lnTo>
                  <a:cubicBezTo>
                    <a:pt x="2930" y="4247"/>
                    <a:pt x="3277" y="4216"/>
                    <a:pt x="3655" y="4090"/>
                  </a:cubicBezTo>
                  <a:cubicBezTo>
                    <a:pt x="3749" y="2483"/>
                    <a:pt x="3749" y="1664"/>
                    <a:pt x="3434" y="1065"/>
                  </a:cubicBezTo>
                  <a:cubicBezTo>
                    <a:pt x="3308" y="845"/>
                    <a:pt x="3119" y="593"/>
                    <a:pt x="2930" y="372"/>
                  </a:cubicBezTo>
                  <a:cubicBezTo>
                    <a:pt x="2693" y="120"/>
                    <a:pt x="2344" y="0"/>
                    <a:pt x="19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30"/>
            <p:cNvSpPr/>
            <p:nvPr/>
          </p:nvSpPr>
          <p:spPr>
            <a:xfrm>
              <a:off x="-17025025" y="3907200"/>
              <a:ext cx="15775" cy="13200"/>
            </a:xfrm>
            <a:custGeom>
              <a:avLst/>
              <a:gdLst/>
              <a:ahLst/>
              <a:cxnLst/>
              <a:rect l="l" t="t" r="r" b="b"/>
              <a:pathLst>
                <a:path w="631" h="528" extrusionOk="0">
                  <a:moveTo>
                    <a:pt x="327" y="0"/>
                  </a:moveTo>
                  <a:cubicBezTo>
                    <a:pt x="189" y="0"/>
                    <a:pt x="48" y="71"/>
                    <a:pt x="0" y="213"/>
                  </a:cubicBezTo>
                  <a:lnTo>
                    <a:pt x="315" y="528"/>
                  </a:lnTo>
                  <a:lnTo>
                    <a:pt x="630" y="213"/>
                  </a:lnTo>
                  <a:cubicBezTo>
                    <a:pt x="599" y="71"/>
                    <a:pt x="465" y="0"/>
                    <a:pt x="3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30"/>
            <p:cNvSpPr/>
            <p:nvPr/>
          </p:nvSpPr>
          <p:spPr>
            <a:xfrm>
              <a:off x="-16995100" y="3817825"/>
              <a:ext cx="63025" cy="69900"/>
            </a:xfrm>
            <a:custGeom>
              <a:avLst/>
              <a:gdLst/>
              <a:ahLst/>
              <a:cxnLst/>
              <a:rect l="l" t="t" r="r" b="b"/>
              <a:pathLst>
                <a:path w="2521" h="2796" extrusionOk="0">
                  <a:moveTo>
                    <a:pt x="1292" y="1425"/>
                  </a:moveTo>
                  <a:cubicBezTo>
                    <a:pt x="1481" y="1425"/>
                    <a:pt x="1670" y="1582"/>
                    <a:pt x="1670" y="1771"/>
                  </a:cubicBezTo>
                  <a:cubicBezTo>
                    <a:pt x="1639" y="1992"/>
                    <a:pt x="1481" y="2149"/>
                    <a:pt x="1292" y="2149"/>
                  </a:cubicBezTo>
                  <a:cubicBezTo>
                    <a:pt x="1103" y="2149"/>
                    <a:pt x="946" y="1992"/>
                    <a:pt x="946" y="1771"/>
                  </a:cubicBezTo>
                  <a:cubicBezTo>
                    <a:pt x="946" y="1582"/>
                    <a:pt x="1103" y="1425"/>
                    <a:pt x="1292" y="1425"/>
                  </a:cubicBezTo>
                  <a:close/>
                  <a:moveTo>
                    <a:pt x="1017" y="0"/>
                  </a:moveTo>
                  <a:cubicBezTo>
                    <a:pt x="931" y="0"/>
                    <a:pt x="844" y="12"/>
                    <a:pt x="757" y="39"/>
                  </a:cubicBezTo>
                  <a:cubicBezTo>
                    <a:pt x="158" y="259"/>
                    <a:pt x="0" y="1047"/>
                    <a:pt x="190" y="1708"/>
                  </a:cubicBezTo>
                  <a:cubicBezTo>
                    <a:pt x="347" y="1771"/>
                    <a:pt x="505" y="1897"/>
                    <a:pt x="631" y="2023"/>
                  </a:cubicBezTo>
                  <a:cubicBezTo>
                    <a:pt x="851" y="2244"/>
                    <a:pt x="1072" y="2496"/>
                    <a:pt x="1229" y="2748"/>
                  </a:cubicBezTo>
                  <a:cubicBezTo>
                    <a:pt x="1308" y="2780"/>
                    <a:pt x="1395" y="2795"/>
                    <a:pt x="1481" y="2795"/>
                  </a:cubicBezTo>
                  <a:cubicBezTo>
                    <a:pt x="1568" y="2795"/>
                    <a:pt x="1654" y="2780"/>
                    <a:pt x="1733" y="2748"/>
                  </a:cubicBezTo>
                  <a:cubicBezTo>
                    <a:pt x="2269" y="2527"/>
                    <a:pt x="2521" y="1771"/>
                    <a:pt x="2237" y="1047"/>
                  </a:cubicBezTo>
                  <a:cubicBezTo>
                    <a:pt x="2047" y="477"/>
                    <a:pt x="1553" y="0"/>
                    <a:pt x="10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30"/>
            <p:cNvSpPr/>
            <p:nvPr/>
          </p:nvSpPr>
          <p:spPr>
            <a:xfrm>
              <a:off x="-17150275" y="3728200"/>
              <a:ext cx="267825" cy="236300"/>
            </a:xfrm>
            <a:custGeom>
              <a:avLst/>
              <a:gdLst/>
              <a:ahLst/>
              <a:cxnLst/>
              <a:rect l="l" t="t" r="r" b="b"/>
              <a:pathLst>
                <a:path w="10713" h="9452" extrusionOk="0">
                  <a:moveTo>
                    <a:pt x="5325" y="1"/>
                  </a:moveTo>
                  <a:cubicBezTo>
                    <a:pt x="2395" y="1"/>
                    <a:pt x="1" y="2269"/>
                    <a:pt x="1" y="5010"/>
                  </a:cubicBezTo>
                  <a:cubicBezTo>
                    <a:pt x="1" y="6900"/>
                    <a:pt x="1135" y="8601"/>
                    <a:pt x="2899" y="9452"/>
                  </a:cubicBezTo>
                  <a:cubicBezTo>
                    <a:pt x="2773" y="8412"/>
                    <a:pt x="2773" y="7688"/>
                    <a:pt x="2994" y="7089"/>
                  </a:cubicBezTo>
                  <a:lnTo>
                    <a:pt x="2931" y="7089"/>
                  </a:lnTo>
                  <a:cubicBezTo>
                    <a:pt x="2742" y="7089"/>
                    <a:pt x="2584" y="7058"/>
                    <a:pt x="2427" y="7026"/>
                  </a:cubicBezTo>
                  <a:cubicBezTo>
                    <a:pt x="1482" y="6680"/>
                    <a:pt x="1104" y="5482"/>
                    <a:pt x="1482" y="4380"/>
                  </a:cubicBezTo>
                  <a:cubicBezTo>
                    <a:pt x="1822" y="3490"/>
                    <a:pt x="2596" y="2883"/>
                    <a:pt x="3390" y="2883"/>
                  </a:cubicBezTo>
                  <a:cubicBezTo>
                    <a:pt x="3553" y="2883"/>
                    <a:pt x="3716" y="2909"/>
                    <a:pt x="3876" y="2962"/>
                  </a:cubicBezTo>
                  <a:cubicBezTo>
                    <a:pt x="4601" y="3214"/>
                    <a:pt x="5105" y="4002"/>
                    <a:pt x="4947" y="5041"/>
                  </a:cubicBezTo>
                  <a:cubicBezTo>
                    <a:pt x="5073" y="5010"/>
                    <a:pt x="5231" y="5010"/>
                    <a:pt x="5388" y="5010"/>
                  </a:cubicBezTo>
                  <a:cubicBezTo>
                    <a:pt x="5451" y="5010"/>
                    <a:pt x="5546" y="5010"/>
                    <a:pt x="5672" y="5041"/>
                  </a:cubicBezTo>
                  <a:cubicBezTo>
                    <a:pt x="5546" y="4002"/>
                    <a:pt x="6018" y="3246"/>
                    <a:pt x="6712" y="2962"/>
                  </a:cubicBezTo>
                  <a:cubicBezTo>
                    <a:pt x="6883" y="2899"/>
                    <a:pt x="7058" y="2870"/>
                    <a:pt x="7233" y="2870"/>
                  </a:cubicBezTo>
                  <a:cubicBezTo>
                    <a:pt x="8023" y="2870"/>
                    <a:pt x="8802" y="3477"/>
                    <a:pt x="9137" y="4380"/>
                  </a:cubicBezTo>
                  <a:cubicBezTo>
                    <a:pt x="9515" y="5482"/>
                    <a:pt x="9074" y="6680"/>
                    <a:pt x="8161" y="7026"/>
                  </a:cubicBezTo>
                  <a:cubicBezTo>
                    <a:pt x="8003" y="7058"/>
                    <a:pt x="7877" y="7089"/>
                    <a:pt x="7751" y="7089"/>
                  </a:cubicBezTo>
                  <a:cubicBezTo>
                    <a:pt x="7909" y="7688"/>
                    <a:pt x="7909" y="8444"/>
                    <a:pt x="7783" y="9452"/>
                  </a:cubicBezTo>
                  <a:cubicBezTo>
                    <a:pt x="9547" y="8633"/>
                    <a:pt x="10713" y="6900"/>
                    <a:pt x="10713" y="5010"/>
                  </a:cubicBezTo>
                  <a:cubicBezTo>
                    <a:pt x="10681" y="2269"/>
                    <a:pt x="8287" y="1"/>
                    <a:pt x="53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30"/>
            <p:cNvSpPr/>
            <p:nvPr/>
          </p:nvSpPr>
          <p:spPr>
            <a:xfrm>
              <a:off x="-17168375" y="3692750"/>
              <a:ext cx="99250" cy="92975"/>
            </a:xfrm>
            <a:custGeom>
              <a:avLst/>
              <a:gdLst/>
              <a:ahLst/>
              <a:cxnLst/>
              <a:rect l="l" t="t" r="r" b="b"/>
              <a:pathLst>
                <a:path w="3970" h="3719" extrusionOk="0">
                  <a:moveTo>
                    <a:pt x="2111" y="1"/>
                  </a:moveTo>
                  <a:cubicBezTo>
                    <a:pt x="946" y="1"/>
                    <a:pt x="0" y="946"/>
                    <a:pt x="0" y="2143"/>
                  </a:cubicBezTo>
                  <a:cubicBezTo>
                    <a:pt x="0" y="2773"/>
                    <a:pt x="284" y="3309"/>
                    <a:pt x="693" y="3718"/>
                  </a:cubicBezTo>
                  <a:cubicBezTo>
                    <a:pt x="1418" y="2521"/>
                    <a:pt x="2552" y="1545"/>
                    <a:pt x="3970" y="1072"/>
                  </a:cubicBezTo>
                  <a:cubicBezTo>
                    <a:pt x="3623" y="442"/>
                    <a:pt x="2899" y="1"/>
                    <a:pt x="21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1" name="Google Shape;191;p30"/>
          <p:cNvGrpSpPr/>
          <p:nvPr/>
        </p:nvGrpSpPr>
        <p:grpSpPr>
          <a:xfrm>
            <a:off x="5942934" y="2861290"/>
            <a:ext cx="549303" cy="408355"/>
            <a:chOff x="-47523400" y="3973950"/>
            <a:chExt cx="300100" cy="228425"/>
          </a:xfrm>
        </p:grpSpPr>
        <p:sp>
          <p:nvSpPr>
            <p:cNvPr id="192" name="Google Shape;192;p30"/>
            <p:cNvSpPr/>
            <p:nvPr/>
          </p:nvSpPr>
          <p:spPr>
            <a:xfrm>
              <a:off x="-47417075" y="4061375"/>
              <a:ext cx="15775" cy="15775"/>
            </a:xfrm>
            <a:custGeom>
              <a:avLst/>
              <a:gdLst/>
              <a:ahLst/>
              <a:cxnLst/>
              <a:rect l="l" t="t" r="r" b="b"/>
              <a:pathLst>
                <a:path w="631" h="631" extrusionOk="0">
                  <a:moveTo>
                    <a:pt x="0" y="0"/>
                  </a:moveTo>
                  <a:lnTo>
                    <a:pt x="0" y="630"/>
                  </a:lnTo>
                  <a:cubicBezTo>
                    <a:pt x="284" y="536"/>
                    <a:pt x="504" y="315"/>
                    <a:pt x="6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30"/>
            <p:cNvSpPr/>
            <p:nvPr/>
          </p:nvSpPr>
          <p:spPr>
            <a:xfrm>
              <a:off x="-47417875" y="4061375"/>
              <a:ext cx="52800" cy="52775"/>
            </a:xfrm>
            <a:custGeom>
              <a:avLst/>
              <a:gdLst/>
              <a:ahLst/>
              <a:cxnLst/>
              <a:rect l="l" t="t" r="r" b="b"/>
              <a:pathLst>
                <a:path w="2112" h="2111" extrusionOk="0">
                  <a:moveTo>
                    <a:pt x="1356" y="0"/>
                  </a:moveTo>
                  <a:cubicBezTo>
                    <a:pt x="1261" y="693"/>
                    <a:pt x="694" y="1260"/>
                    <a:pt x="1" y="1386"/>
                  </a:cubicBezTo>
                  <a:lnTo>
                    <a:pt x="1" y="2111"/>
                  </a:lnTo>
                  <a:lnTo>
                    <a:pt x="2112" y="2111"/>
                  </a:lnTo>
                  <a:lnTo>
                    <a:pt x="21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30"/>
            <p:cNvSpPr/>
            <p:nvPr/>
          </p:nvSpPr>
          <p:spPr>
            <a:xfrm>
              <a:off x="-47453300" y="4026700"/>
              <a:ext cx="51200" cy="51225"/>
            </a:xfrm>
            <a:custGeom>
              <a:avLst/>
              <a:gdLst/>
              <a:ahLst/>
              <a:cxnLst/>
              <a:rect l="l" t="t" r="r" b="b"/>
              <a:pathLst>
                <a:path w="2048" h="2049" extrusionOk="0">
                  <a:moveTo>
                    <a:pt x="1071" y="1"/>
                  </a:moveTo>
                  <a:cubicBezTo>
                    <a:pt x="473" y="1"/>
                    <a:pt x="0" y="473"/>
                    <a:pt x="0" y="1072"/>
                  </a:cubicBezTo>
                  <a:cubicBezTo>
                    <a:pt x="0" y="1545"/>
                    <a:pt x="284" y="1891"/>
                    <a:pt x="693" y="2049"/>
                  </a:cubicBezTo>
                  <a:lnTo>
                    <a:pt x="693" y="1072"/>
                  </a:lnTo>
                  <a:cubicBezTo>
                    <a:pt x="693" y="883"/>
                    <a:pt x="851" y="725"/>
                    <a:pt x="1071" y="725"/>
                  </a:cubicBezTo>
                  <a:lnTo>
                    <a:pt x="2048" y="725"/>
                  </a:lnTo>
                  <a:cubicBezTo>
                    <a:pt x="1922" y="284"/>
                    <a:pt x="1512" y="1"/>
                    <a:pt x="107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30"/>
            <p:cNvSpPr/>
            <p:nvPr/>
          </p:nvSpPr>
          <p:spPr>
            <a:xfrm>
              <a:off x="-47506875" y="3973950"/>
              <a:ext cx="264675" cy="174875"/>
            </a:xfrm>
            <a:custGeom>
              <a:avLst/>
              <a:gdLst/>
              <a:ahLst/>
              <a:cxnLst/>
              <a:rect l="l" t="t" r="r" b="b"/>
              <a:pathLst>
                <a:path w="10587" h="6995" extrusionOk="0">
                  <a:moveTo>
                    <a:pt x="8854" y="1418"/>
                  </a:moveTo>
                  <a:cubicBezTo>
                    <a:pt x="9074" y="1418"/>
                    <a:pt x="9232" y="1575"/>
                    <a:pt x="9232" y="1764"/>
                  </a:cubicBezTo>
                  <a:cubicBezTo>
                    <a:pt x="9232" y="1953"/>
                    <a:pt x="9074" y="2111"/>
                    <a:pt x="8854" y="2111"/>
                  </a:cubicBezTo>
                  <a:lnTo>
                    <a:pt x="7436" y="2111"/>
                  </a:lnTo>
                  <a:cubicBezTo>
                    <a:pt x="7247" y="2111"/>
                    <a:pt x="7089" y="1953"/>
                    <a:pt x="7089" y="1764"/>
                  </a:cubicBezTo>
                  <a:cubicBezTo>
                    <a:pt x="7089" y="1575"/>
                    <a:pt x="7247" y="1418"/>
                    <a:pt x="7436" y="1418"/>
                  </a:cubicBezTo>
                  <a:close/>
                  <a:moveTo>
                    <a:pt x="8854" y="2772"/>
                  </a:moveTo>
                  <a:cubicBezTo>
                    <a:pt x="9074" y="2772"/>
                    <a:pt x="9232" y="2930"/>
                    <a:pt x="9232" y="3151"/>
                  </a:cubicBezTo>
                  <a:cubicBezTo>
                    <a:pt x="9232" y="3340"/>
                    <a:pt x="9074" y="3497"/>
                    <a:pt x="8854" y="3497"/>
                  </a:cubicBezTo>
                  <a:lnTo>
                    <a:pt x="7436" y="3497"/>
                  </a:lnTo>
                  <a:cubicBezTo>
                    <a:pt x="7247" y="3497"/>
                    <a:pt x="7089" y="3340"/>
                    <a:pt x="7089" y="3151"/>
                  </a:cubicBezTo>
                  <a:cubicBezTo>
                    <a:pt x="7089" y="2930"/>
                    <a:pt x="7247" y="2772"/>
                    <a:pt x="7436" y="2772"/>
                  </a:cubicBezTo>
                  <a:close/>
                  <a:moveTo>
                    <a:pt x="8854" y="4190"/>
                  </a:moveTo>
                  <a:cubicBezTo>
                    <a:pt x="9074" y="4190"/>
                    <a:pt x="9232" y="4348"/>
                    <a:pt x="9232" y="4568"/>
                  </a:cubicBezTo>
                  <a:cubicBezTo>
                    <a:pt x="9232" y="4757"/>
                    <a:pt x="9074" y="4915"/>
                    <a:pt x="8854" y="4915"/>
                  </a:cubicBezTo>
                  <a:lnTo>
                    <a:pt x="7436" y="4915"/>
                  </a:lnTo>
                  <a:cubicBezTo>
                    <a:pt x="7247" y="4915"/>
                    <a:pt x="7089" y="4757"/>
                    <a:pt x="7089" y="4568"/>
                  </a:cubicBezTo>
                  <a:cubicBezTo>
                    <a:pt x="7089" y="4348"/>
                    <a:pt x="7247" y="4190"/>
                    <a:pt x="7436" y="4190"/>
                  </a:cubicBezTo>
                  <a:close/>
                  <a:moveTo>
                    <a:pt x="3246" y="1355"/>
                  </a:moveTo>
                  <a:cubicBezTo>
                    <a:pt x="4096" y="1355"/>
                    <a:pt x="4821" y="1953"/>
                    <a:pt x="4979" y="2772"/>
                  </a:cubicBezTo>
                  <a:lnTo>
                    <a:pt x="6081" y="2772"/>
                  </a:lnTo>
                  <a:cubicBezTo>
                    <a:pt x="6270" y="2772"/>
                    <a:pt x="6428" y="2930"/>
                    <a:pt x="6428" y="3151"/>
                  </a:cubicBezTo>
                  <a:lnTo>
                    <a:pt x="6428" y="5986"/>
                  </a:lnTo>
                  <a:lnTo>
                    <a:pt x="6396" y="5986"/>
                  </a:lnTo>
                  <a:cubicBezTo>
                    <a:pt x="6396" y="6175"/>
                    <a:pt x="6239" y="6333"/>
                    <a:pt x="6018" y="6333"/>
                  </a:cubicBezTo>
                  <a:lnTo>
                    <a:pt x="3246" y="6333"/>
                  </a:lnTo>
                  <a:cubicBezTo>
                    <a:pt x="3025" y="6333"/>
                    <a:pt x="2868" y="6175"/>
                    <a:pt x="2868" y="5986"/>
                  </a:cubicBezTo>
                  <a:lnTo>
                    <a:pt x="2868" y="4883"/>
                  </a:lnTo>
                  <a:cubicBezTo>
                    <a:pt x="2080" y="4726"/>
                    <a:pt x="1450" y="4001"/>
                    <a:pt x="1450" y="3151"/>
                  </a:cubicBezTo>
                  <a:cubicBezTo>
                    <a:pt x="1450" y="2142"/>
                    <a:pt x="2238" y="1355"/>
                    <a:pt x="3246" y="1355"/>
                  </a:cubicBezTo>
                  <a:close/>
                  <a:moveTo>
                    <a:pt x="8854" y="5608"/>
                  </a:moveTo>
                  <a:cubicBezTo>
                    <a:pt x="9074" y="5608"/>
                    <a:pt x="9232" y="5765"/>
                    <a:pt x="9232" y="5986"/>
                  </a:cubicBezTo>
                  <a:cubicBezTo>
                    <a:pt x="9232" y="6175"/>
                    <a:pt x="9074" y="6333"/>
                    <a:pt x="8854" y="6333"/>
                  </a:cubicBezTo>
                  <a:lnTo>
                    <a:pt x="7436" y="6333"/>
                  </a:lnTo>
                  <a:cubicBezTo>
                    <a:pt x="7247" y="6333"/>
                    <a:pt x="7089" y="6175"/>
                    <a:pt x="7089" y="5986"/>
                  </a:cubicBezTo>
                  <a:cubicBezTo>
                    <a:pt x="7089" y="5765"/>
                    <a:pt x="7247" y="5608"/>
                    <a:pt x="7436" y="5608"/>
                  </a:cubicBezTo>
                  <a:close/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6994"/>
                  </a:lnTo>
                  <a:lnTo>
                    <a:pt x="10586" y="6994"/>
                  </a:lnTo>
                  <a:lnTo>
                    <a:pt x="10586" y="347"/>
                  </a:lnTo>
                  <a:cubicBezTo>
                    <a:pt x="10586" y="158"/>
                    <a:pt x="10429" y="0"/>
                    <a:pt x="1024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30"/>
            <p:cNvSpPr/>
            <p:nvPr/>
          </p:nvSpPr>
          <p:spPr>
            <a:xfrm>
              <a:off x="-47523400" y="4166900"/>
              <a:ext cx="300100" cy="35475"/>
            </a:xfrm>
            <a:custGeom>
              <a:avLst/>
              <a:gdLst/>
              <a:ahLst/>
              <a:cxnLst/>
              <a:rect l="l" t="t" r="r" b="b"/>
              <a:pathLst>
                <a:path w="12004" h="1419" extrusionOk="0">
                  <a:moveTo>
                    <a:pt x="0" y="1"/>
                  </a:moveTo>
                  <a:lnTo>
                    <a:pt x="0" y="1040"/>
                  </a:lnTo>
                  <a:cubicBezTo>
                    <a:pt x="0" y="1261"/>
                    <a:pt x="158" y="1418"/>
                    <a:pt x="347" y="1418"/>
                  </a:cubicBezTo>
                  <a:lnTo>
                    <a:pt x="11657" y="1418"/>
                  </a:lnTo>
                  <a:cubicBezTo>
                    <a:pt x="11846" y="1418"/>
                    <a:pt x="12004" y="1261"/>
                    <a:pt x="12004" y="1040"/>
                  </a:cubicBezTo>
                  <a:lnTo>
                    <a:pt x="120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7" name="Google Shape;197;p30"/>
          <p:cNvSpPr txBox="1">
            <a:spLocks noGrp="1"/>
          </p:cNvSpPr>
          <p:nvPr>
            <p:ph type="ctrTitle" idx="14"/>
          </p:nvPr>
        </p:nvSpPr>
        <p:spPr>
          <a:xfrm>
            <a:off x="6752660" y="3403587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GEPHI</a:t>
            </a:r>
            <a:endParaRPr/>
          </a:p>
        </p:txBody>
      </p:sp>
      <p:sp>
        <p:nvSpPr>
          <p:cNvPr id="198" name="Google Shape;198;p30"/>
          <p:cNvSpPr txBox="1">
            <a:spLocks noGrp="1"/>
          </p:cNvSpPr>
          <p:nvPr>
            <p:ph type="subTitle" idx="1"/>
          </p:nvPr>
        </p:nvSpPr>
        <p:spPr>
          <a:xfrm>
            <a:off x="7124938" y="3843125"/>
            <a:ext cx="1035900" cy="95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Social network graph</a:t>
            </a:r>
            <a:endParaRPr sz="1300"/>
          </a:p>
        </p:txBody>
      </p:sp>
      <p:grpSp>
        <p:nvGrpSpPr>
          <p:cNvPr id="199" name="Google Shape;199;p30"/>
          <p:cNvGrpSpPr/>
          <p:nvPr/>
        </p:nvGrpSpPr>
        <p:grpSpPr>
          <a:xfrm>
            <a:off x="7391852" y="2829513"/>
            <a:ext cx="455184" cy="453668"/>
            <a:chOff x="-61784125" y="3377700"/>
            <a:chExt cx="316650" cy="317450"/>
          </a:xfrm>
        </p:grpSpPr>
        <p:sp>
          <p:nvSpPr>
            <p:cNvPr id="200" name="Google Shape;200;p30"/>
            <p:cNvSpPr/>
            <p:nvPr/>
          </p:nvSpPr>
          <p:spPr>
            <a:xfrm>
              <a:off x="-61688025" y="3460400"/>
              <a:ext cx="124450" cy="51225"/>
            </a:xfrm>
            <a:custGeom>
              <a:avLst/>
              <a:gdLst/>
              <a:ahLst/>
              <a:cxnLst/>
              <a:rect l="l" t="t" r="r" b="b"/>
              <a:pathLst>
                <a:path w="4978" h="2049" extrusionOk="0">
                  <a:moveTo>
                    <a:pt x="630" y="1"/>
                  </a:moveTo>
                  <a:cubicBezTo>
                    <a:pt x="252" y="442"/>
                    <a:pt x="0" y="1041"/>
                    <a:pt x="0" y="1671"/>
                  </a:cubicBezTo>
                  <a:cubicBezTo>
                    <a:pt x="0" y="1891"/>
                    <a:pt x="189" y="2049"/>
                    <a:pt x="441" y="2049"/>
                  </a:cubicBezTo>
                  <a:lnTo>
                    <a:pt x="4568" y="2049"/>
                  </a:lnTo>
                  <a:cubicBezTo>
                    <a:pt x="4820" y="2049"/>
                    <a:pt x="4978" y="1860"/>
                    <a:pt x="4978" y="1671"/>
                  </a:cubicBezTo>
                  <a:cubicBezTo>
                    <a:pt x="4978" y="1041"/>
                    <a:pt x="4726" y="442"/>
                    <a:pt x="4348" y="1"/>
                  </a:cubicBezTo>
                  <a:cubicBezTo>
                    <a:pt x="3875" y="568"/>
                    <a:pt x="3182" y="852"/>
                    <a:pt x="2489" y="852"/>
                  </a:cubicBezTo>
                  <a:cubicBezTo>
                    <a:pt x="1827" y="852"/>
                    <a:pt x="1134" y="568"/>
                    <a:pt x="63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30"/>
            <p:cNvSpPr/>
            <p:nvPr/>
          </p:nvSpPr>
          <p:spPr>
            <a:xfrm>
              <a:off x="-61677800" y="3518900"/>
              <a:ext cx="104775" cy="61850"/>
            </a:xfrm>
            <a:custGeom>
              <a:avLst/>
              <a:gdLst/>
              <a:ahLst/>
              <a:cxnLst/>
              <a:rect l="l" t="t" r="r" b="b"/>
              <a:pathLst>
                <a:path w="4191" h="2474" extrusionOk="0">
                  <a:moveTo>
                    <a:pt x="2096" y="0"/>
                  </a:moveTo>
                  <a:cubicBezTo>
                    <a:pt x="1985" y="0"/>
                    <a:pt x="1875" y="40"/>
                    <a:pt x="1796" y="118"/>
                  </a:cubicBezTo>
                  <a:lnTo>
                    <a:pt x="158" y="1757"/>
                  </a:lnTo>
                  <a:cubicBezTo>
                    <a:pt x="1" y="1914"/>
                    <a:pt x="1" y="2198"/>
                    <a:pt x="158" y="2355"/>
                  </a:cubicBezTo>
                  <a:cubicBezTo>
                    <a:pt x="237" y="2434"/>
                    <a:pt x="339" y="2473"/>
                    <a:pt x="442" y="2473"/>
                  </a:cubicBezTo>
                  <a:cubicBezTo>
                    <a:pt x="544" y="2473"/>
                    <a:pt x="646" y="2434"/>
                    <a:pt x="725" y="2355"/>
                  </a:cubicBezTo>
                  <a:lnTo>
                    <a:pt x="2111" y="969"/>
                  </a:lnTo>
                  <a:lnTo>
                    <a:pt x="3498" y="2355"/>
                  </a:lnTo>
                  <a:cubicBezTo>
                    <a:pt x="3576" y="2434"/>
                    <a:pt x="3687" y="2473"/>
                    <a:pt x="3797" y="2473"/>
                  </a:cubicBezTo>
                  <a:cubicBezTo>
                    <a:pt x="3907" y="2473"/>
                    <a:pt x="4017" y="2434"/>
                    <a:pt x="4096" y="2355"/>
                  </a:cubicBezTo>
                  <a:cubicBezTo>
                    <a:pt x="4191" y="2198"/>
                    <a:pt x="4191" y="1914"/>
                    <a:pt x="4033" y="1757"/>
                  </a:cubicBezTo>
                  <a:lnTo>
                    <a:pt x="2395" y="118"/>
                  </a:lnTo>
                  <a:cubicBezTo>
                    <a:pt x="2316" y="40"/>
                    <a:pt x="2206" y="0"/>
                    <a:pt x="209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30"/>
            <p:cNvSpPr/>
            <p:nvPr/>
          </p:nvSpPr>
          <p:spPr>
            <a:xfrm>
              <a:off x="-61667550" y="3377700"/>
              <a:ext cx="82700" cy="82725"/>
            </a:xfrm>
            <a:custGeom>
              <a:avLst/>
              <a:gdLst/>
              <a:ahLst/>
              <a:cxnLst/>
              <a:rect l="l" t="t" r="r" b="b"/>
              <a:pathLst>
                <a:path w="3308" h="3309" extrusionOk="0">
                  <a:moveTo>
                    <a:pt x="1670" y="1"/>
                  </a:moveTo>
                  <a:cubicBezTo>
                    <a:pt x="756" y="1"/>
                    <a:pt x="0" y="757"/>
                    <a:pt x="0" y="1671"/>
                  </a:cubicBezTo>
                  <a:cubicBezTo>
                    <a:pt x="0" y="2584"/>
                    <a:pt x="756" y="3309"/>
                    <a:pt x="1670" y="3309"/>
                  </a:cubicBezTo>
                  <a:cubicBezTo>
                    <a:pt x="2584" y="3309"/>
                    <a:pt x="3308" y="2584"/>
                    <a:pt x="3308" y="1671"/>
                  </a:cubicBezTo>
                  <a:cubicBezTo>
                    <a:pt x="3308" y="757"/>
                    <a:pt x="2584" y="1"/>
                    <a:pt x="16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30"/>
            <p:cNvSpPr/>
            <p:nvPr/>
          </p:nvSpPr>
          <p:spPr>
            <a:xfrm>
              <a:off x="-61591150" y="3643150"/>
              <a:ext cx="123675" cy="51200"/>
            </a:xfrm>
            <a:custGeom>
              <a:avLst/>
              <a:gdLst/>
              <a:ahLst/>
              <a:cxnLst/>
              <a:rect l="l" t="t" r="r" b="b"/>
              <a:pathLst>
                <a:path w="4947" h="2048" extrusionOk="0">
                  <a:moveTo>
                    <a:pt x="630" y="0"/>
                  </a:moveTo>
                  <a:cubicBezTo>
                    <a:pt x="221" y="410"/>
                    <a:pt x="0" y="1008"/>
                    <a:pt x="0" y="1638"/>
                  </a:cubicBezTo>
                  <a:cubicBezTo>
                    <a:pt x="0" y="1890"/>
                    <a:pt x="189" y="2048"/>
                    <a:pt x="378" y="2048"/>
                  </a:cubicBezTo>
                  <a:lnTo>
                    <a:pt x="4505" y="2048"/>
                  </a:lnTo>
                  <a:cubicBezTo>
                    <a:pt x="4757" y="2048"/>
                    <a:pt x="4946" y="1827"/>
                    <a:pt x="4946" y="1638"/>
                  </a:cubicBezTo>
                  <a:cubicBezTo>
                    <a:pt x="4946" y="1008"/>
                    <a:pt x="4726" y="410"/>
                    <a:pt x="4316" y="0"/>
                  </a:cubicBezTo>
                  <a:cubicBezTo>
                    <a:pt x="3844" y="536"/>
                    <a:pt x="3182" y="819"/>
                    <a:pt x="2458" y="819"/>
                  </a:cubicBezTo>
                  <a:cubicBezTo>
                    <a:pt x="1796" y="819"/>
                    <a:pt x="1134" y="536"/>
                    <a:pt x="6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30"/>
            <p:cNvSpPr/>
            <p:nvPr/>
          </p:nvSpPr>
          <p:spPr>
            <a:xfrm>
              <a:off x="-61570675" y="3560450"/>
              <a:ext cx="82725" cy="82725"/>
            </a:xfrm>
            <a:custGeom>
              <a:avLst/>
              <a:gdLst/>
              <a:ahLst/>
              <a:cxnLst/>
              <a:rect l="l" t="t" r="r" b="b"/>
              <a:pathLst>
                <a:path w="3309" h="3309" extrusionOk="0">
                  <a:moveTo>
                    <a:pt x="1670" y="0"/>
                  </a:moveTo>
                  <a:cubicBezTo>
                    <a:pt x="756" y="0"/>
                    <a:pt x="0" y="725"/>
                    <a:pt x="0" y="1638"/>
                  </a:cubicBezTo>
                  <a:cubicBezTo>
                    <a:pt x="0" y="2552"/>
                    <a:pt x="756" y="3308"/>
                    <a:pt x="1670" y="3308"/>
                  </a:cubicBezTo>
                  <a:cubicBezTo>
                    <a:pt x="2552" y="3308"/>
                    <a:pt x="3308" y="2552"/>
                    <a:pt x="3308" y="1638"/>
                  </a:cubicBezTo>
                  <a:cubicBezTo>
                    <a:pt x="3308" y="725"/>
                    <a:pt x="2552" y="0"/>
                    <a:pt x="167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30"/>
            <p:cNvSpPr/>
            <p:nvPr/>
          </p:nvSpPr>
          <p:spPr>
            <a:xfrm>
              <a:off x="-61784125" y="3643925"/>
              <a:ext cx="124450" cy="51225"/>
            </a:xfrm>
            <a:custGeom>
              <a:avLst/>
              <a:gdLst/>
              <a:ahLst/>
              <a:cxnLst/>
              <a:rect l="l" t="t" r="r" b="b"/>
              <a:pathLst>
                <a:path w="4978" h="2049" extrusionOk="0">
                  <a:moveTo>
                    <a:pt x="662" y="1"/>
                  </a:moveTo>
                  <a:cubicBezTo>
                    <a:pt x="252" y="442"/>
                    <a:pt x="32" y="1009"/>
                    <a:pt x="32" y="1639"/>
                  </a:cubicBezTo>
                  <a:cubicBezTo>
                    <a:pt x="0" y="1859"/>
                    <a:pt x="189" y="2048"/>
                    <a:pt x="410" y="2048"/>
                  </a:cubicBezTo>
                  <a:lnTo>
                    <a:pt x="4569" y="2048"/>
                  </a:lnTo>
                  <a:cubicBezTo>
                    <a:pt x="4789" y="2048"/>
                    <a:pt x="4978" y="1859"/>
                    <a:pt x="4978" y="1639"/>
                  </a:cubicBezTo>
                  <a:cubicBezTo>
                    <a:pt x="4978" y="1009"/>
                    <a:pt x="4758" y="442"/>
                    <a:pt x="4348" y="1"/>
                  </a:cubicBezTo>
                  <a:cubicBezTo>
                    <a:pt x="3876" y="536"/>
                    <a:pt x="3214" y="820"/>
                    <a:pt x="2521" y="820"/>
                  </a:cubicBezTo>
                  <a:cubicBezTo>
                    <a:pt x="1828" y="820"/>
                    <a:pt x="1166" y="536"/>
                    <a:pt x="66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30"/>
            <p:cNvSpPr/>
            <p:nvPr/>
          </p:nvSpPr>
          <p:spPr>
            <a:xfrm>
              <a:off x="-61763650" y="3560450"/>
              <a:ext cx="82725" cy="82725"/>
            </a:xfrm>
            <a:custGeom>
              <a:avLst/>
              <a:gdLst/>
              <a:ahLst/>
              <a:cxnLst/>
              <a:rect l="l" t="t" r="r" b="b"/>
              <a:pathLst>
                <a:path w="3309" h="3309" extrusionOk="0">
                  <a:moveTo>
                    <a:pt x="1670" y="0"/>
                  </a:moveTo>
                  <a:cubicBezTo>
                    <a:pt x="757" y="0"/>
                    <a:pt x="1" y="725"/>
                    <a:pt x="1" y="1638"/>
                  </a:cubicBezTo>
                  <a:cubicBezTo>
                    <a:pt x="1" y="2552"/>
                    <a:pt x="757" y="3308"/>
                    <a:pt x="1670" y="3308"/>
                  </a:cubicBezTo>
                  <a:cubicBezTo>
                    <a:pt x="2552" y="3308"/>
                    <a:pt x="3309" y="2552"/>
                    <a:pt x="3309" y="1638"/>
                  </a:cubicBezTo>
                  <a:cubicBezTo>
                    <a:pt x="3309" y="725"/>
                    <a:pt x="2552" y="0"/>
                    <a:pt x="167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7" name="Google Shape;207;p30"/>
          <p:cNvSpPr txBox="1">
            <a:spLocks noGrp="1"/>
          </p:cNvSpPr>
          <p:nvPr>
            <p:ph type="ctrTitle" idx="14"/>
          </p:nvPr>
        </p:nvSpPr>
        <p:spPr>
          <a:xfrm>
            <a:off x="3678708" y="3403587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WORDCLOUD</a:t>
            </a:r>
            <a:endParaRPr/>
          </a:p>
        </p:txBody>
      </p:sp>
      <p:sp>
        <p:nvSpPr>
          <p:cNvPr id="208" name="Google Shape;208;p30"/>
          <p:cNvSpPr txBox="1">
            <a:spLocks noGrp="1"/>
          </p:cNvSpPr>
          <p:nvPr>
            <p:ph type="subTitle" idx="1"/>
          </p:nvPr>
        </p:nvSpPr>
        <p:spPr>
          <a:xfrm>
            <a:off x="4073075" y="3919325"/>
            <a:ext cx="1035900" cy="95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Identify the top 5 food -&gt; generate corpus</a:t>
            </a:r>
            <a:endParaRPr sz="1300"/>
          </a:p>
        </p:txBody>
      </p:sp>
      <p:grpSp>
        <p:nvGrpSpPr>
          <p:cNvPr id="209" name="Google Shape;209;p30"/>
          <p:cNvGrpSpPr/>
          <p:nvPr/>
        </p:nvGrpSpPr>
        <p:grpSpPr>
          <a:xfrm>
            <a:off x="4308497" y="2826801"/>
            <a:ext cx="520901" cy="459081"/>
            <a:chOff x="2085525" y="3263750"/>
            <a:chExt cx="481825" cy="381550"/>
          </a:xfrm>
        </p:grpSpPr>
        <p:sp>
          <p:nvSpPr>
            <p:cNvPr id="210" name="Google Shape;210;p30"/>
            <p:cNvSpPr/>
            <p:nvPr/>
          </p:nvSpPr>
          <p:spPr>
            <a:xfrm>
              <a:off x="2320325" y="3263750"/>
              <a:ext cx="227825" cy="141025"/>
            </a:xfrm>
            <a:custGeom>
              <a:avLst/>
              <a:gdLst/>
              <a:ahLst/>
              <a:cxnLst/>
              <a:rect l="l" t="t" r="r" b="b"/>
              <a:pathLst>
                <a:path w="9113" h="5641" extrusionOk="0">
                  <a:moveTo>
                    <a:pt x="4066" y="0"/>
                  </a:moveTo>
                  <a:cubicBezTo>
                    <a:pt x="2283" y="3"/>
                    <a:pt x="675" y="1081"/>
                    <a:pt x="0" y="2731"/>
                  </a:cubicBezTo>
                  <a:cubicBezTo>
                    <a:pt x="1527" y="2939"/>
                    <a:pt x="2912" y="3734"/>
                    <a:pt x="3861" y="4948"/>
                  </a:cubicBezTo>
                  <a:cubicBezTo>
                    <a:pt x="4331" y="4823"/>
                    <a:pt x="4810" y="4761"/>
                    <a:pt x="5287" y="4761"/>
                  </a:cubicBezTo>
                  <a:cubicBezTo>
                    <a:pt x="6338" y="4761"/>
                    <a:pt x="7378" y="5060"/>
                    <a:pt x="8281" y="5640"/>
                  </a:cubicBezTo>
                  <a:cubicBezTo>
                    <a:pt x="9112" y="2825"/>
                    <a:pt x="7002" y="0"/>
                    <a:pt x="406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11" name="Google Shape;211;p30"/>
            <p:cNvSpPr/>
            <p:nvPr/>
          </p:nvSpPr>
          <p:spPr>
            <a:xfrm>
              <a:off x="2085525" y="3355200"/>
              <a:ext cx="481825" cy="290100"/>
            </a:xfrm>
            <a:custGeom>
              <a:avLst/>
              <a:gdLst/>
              <a:ahLst/>
              <a:cxnLst/>
              <a:rect l="l" t="t" r="r" b="b"/>
              <a:pathLst>
                <a:path w="19273" h="11604" extrusionOk="0">
                  <a:moveTo>
                    <a:pt x="8620" y="1"/>
                  </a:moveTo>
                  <a:cubicBezTo>
                    <a:pt x="8610" y="1"/>
                    <a:pt x="8599" y="1"/>
                    <a:pt x="8588" y="1"/>
                  </a:cubicBezTo>
                  <a:cubicBezTo>
                    <a:pt x="7468" y="4"/>
                    <a:pt x="6384" y="407"/>
                    <a:pt x="5535" y="1139"/>
                  </a:cubicBezTo>
                  <a:cubicBezTo>
                    <a:pt x="4818" y="1756"/>
                    <a:pt x="4288" y="2563"/>
                    <a:pt x="4005" y="3470"/>
                  </a:cubicBezTo>
                  <a:lnTo>
                    <a:pt x="3891" y="3470"/>
                  </a:lnTo>
                  <a:cubicBezTo>
                    <a:pt x="1747" y="3470"/>
                    <a:pt x="0" y="5295"/>
                    <a:pt x="0" y="7538"/>
                  </a:cubicBezTo>
                  <a:cubicBezTo>
                    <a:pt x="0" y="9781"/>
                    <a:pt x="1744" y="11603"/>
                    <a:pt x="3891" y="11603"/>
                  </a:cubicBezTo>
                  <a:lnTo>
                    <a:pt x="14798" y="11603"/>
                  </a:lnTo>
                  <a:cubicBezTo>
                    <a:pt x="17264" y="11603"/>
                    <a:pt x="19272" y="9504"/>
                    <a:pt x="19272" y="6924"/>
                  </a:cubicBezTo>
                  <a:cubicBezTo>
                    <a:pt x="19272" y="6044"/>
                    <a:pt x="19034" y="5180"/>
                    <a:pt x="18583" y="4427"/>
                  </a:cubicBezTo>
                  <a:cubicBezTo>
                    <a:pt x="18152" y="3705"/>
                    <a:pt x="17529" y="3118"/>
                    <a:pt x="16782" y="2726"/>
                  </a:cubicBezTo>
                  <a:cubicBezTo>
                    <a:pt x="16161" y="2403"/>
                    <a:pt x="15480" y="2241"/>
                    <a:pt x="14799" y="2241"/>
                  </a:cubicBezTo>
                  <a:cubicBezTo>
                    <a:pt x="14135" y="2241"/>
                    <a:pt x="13471" y="2394"/>
                    <a:pt x="12861" y="2702"/>
                  </a:cubicBezTo>
                  <a:cubicBezTo>
                    <a:pt x="12232" y="1443"/>
                    <a:pt x="11118" y="513"/>
                    <a:pt x="9784" y="157"/>
                  </a:cubicBezTo>
                  <a:cubicBezTo>
                    <a:pt x="9403" y="55"/>
                    <a:pt x="9013" y="1"/>
                    <a:pt x="862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212" name="Google Shape;212;p30"/>
          <p:cNvSpPr txBox="1"/>
          <p:nvPr/>
        </p:nvSpPr>
        <p:spPr>
          <a:xfrm>
            <a:off x="5306800" y="1267950"/>
            <a:ext cx="687000" cy="4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source</a:t>
            </a:r>
            <a:endParaRPr i="1">
              <a:solidFill>
                <a:schemeClr val="dk2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13" name="Google Shape;213;p30"/>
          <p:cNvSpPr txBox="1"/>
          <p:nvPr/>
        </p:nvSpPr>
        <p:spPr>
          <a:xfrm>
            <a:off x="8539897" y="3255464"/>
            <a:ext cx="687000" cy="4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tools</a:t>
            </a:r>
            <a:endParaRPr i="1">
              <a:solidFill>
                <a:schemeClr val="dk2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1"/>
          <p:cNvSpPr txBox="1">
            <a:spLocks noGrp="1"/>
          </p:cNvSpPr>
          <p:nvPr>
            <p:ph type="ctrTitle"/>
          </p:nvPr>
        </p:nvSpPr>
        <p:spPr>
          <a:xfrm>
            <a:off x="1377450" y="322500"/>
            <a:ext cx="63891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Why Instagram</a:t>
            </a:r>
            <a:endParaRPr sz="3200"/>
          </a:p>
        </p:txBody>
      </p:sp>
      <p:sp>
        <p:nvSpPr>
          <p:cNvPr id="219" name="Google Shape;219;p31"/>
          <p:cNvSpPr txBox="1">
            <a:spLocks noGrp="1"/>
          </p:cNvSpPr>
          <p:nvPr>
            <p:ph type="subTitle" idx="4294967295"/>
          </p:nvPr>
        </p:nvSpPr>
        <p:spPr>
          <a:xfrm>
            <a:off x="293525" y="1085000"/>
            <a:ext cx="8560500" cy="376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 b="1" dirty="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      2.3M / 5.7M</a:t>
            </a:r>
            <a:r>
              <a:rPr lang="en" sz="3900" dirty="0">
                <a:solidFill>
                  <a:srgbClr val="FFFFFF"/>
                </a:solidFill>
              </a:rPr>
              <a:t> 	                       </a:t>
            </a:r>
            <a:r>
              <a:rPr lang="en" sz="3900" b="1" dirty="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59.3%</a:t>
            </a:r>
            <a:endParaRPr sz="3900" b="1" dirty="0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dirty="0"/>
              <a:t>                    Singapore users  	                              are working class (25-44)</a:t>
            </a:r>
            <a:endParaRPr sz="3900" b="1" dirty="0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300" i="1" dirty="0"/>
              <a:t>(Source: Statista, and MediaOne)</a:t>
            </a:r>
            <a:endParaRPr sz="1800" dirty="0"/>
          </a:p>
          <a:p>
            <a:pPr marL="1371600" lvl="0" indent="457200" algn="l" rtl="0">
              <a:spcBef>
                <a:spcPts val="0"/>
              </a:spcBef>
              <a:spcAft>
                <a:spcPts val="1600"/>
              </a:spcAft>
              <a:buNone/>
            </a:pPr>
            <a:endParaRPr sz="3900" b="1" dirty="0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20" name="Google Shape;220;p31"/>
          <p:cNvSpPr/>
          <p:nvPr/>
        </p:nvSpPr>
        <p:spPr>
          <a:xfrm>
            <a:off x="175500" y="166100"/>
            <a:ext cx="1023300" cy="946200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FFFFFF">
              <a:alpha val="42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1" name="Google Shape;221;p31"/>
          <p:cNvGrpSpPr/>
          <p:nvPr/>
        </p:nvGrpSpPr>
        <p:grpSpPr>
          <a:xfrm>
            <a:off x="460165" y="414085"/>
            <a:ext cx="453965" cy="450248"/>
            <a:chOff x="864491" y="1723250"/>
            <a:chExt cx="397866" cy="397887"/>
          </a:xfrm>
        </p:grpSpPr>
        <p:sp>
          <p:nvSpPr>
            <p:cNvPr id="222" name="Google Shape;222;p31"/>
            <p:cNvSpPr/>
            <p:nvPr/>
          </p:nvSpPr>
          <p:spPr>
            <a:xfrm>
              <a:off x="935197" y="1793977"/>
              <a:ext cx="256451" cy="256430"/>
            </a:xfrm>
            <a:custGeom>
              <a:avLst/>
              <a:gdLst/>
              <a:ahLst/>
              <a:cxnLst/>
              <a:rect l="l" t="t" r="r" b="b"/>
              <a:pathLst>
                <a:path w="12288" h="12287" extrusionOk="0">
                  <a:moveTo>
                    <a:pt x="10053" y="1117"/>
                  </a:moveTo>
                  <a:cubicBezTo>
                    <a:pt x="10669" y="1117"/>
                    <a:pt x="11171" y="1617"/>
                    <a:pt x="11171" y="2233"/>
                  </a:cubicBezTo>
                  <a:cubicBezTo>
                    <a:pt x="11170" y="2850"/>
                    <a:pt x="10669" y="3351"/>
                    <a:pt x="10053" y="3351"/>
                  </a:cubicBezTo>
                  <a:cubicBezTo>
                    <a:pt x="9438" y="3351"/>
                    <a:pt x="8937" y="2850"/>
                    <a:pt x="8937" y="2233"/>
                  </a:cubicBezTo>
                  <a:cubicBezTo>
                    <a:pt x="8937" y="1617"/>
                    <a:pt x="9438" y="1117"/>
                    <a:pt x="10053" y="1117"/>
                  </a:cubicBezTo>
                  <a:close/>
                  <a:moveTo>
                    <a:pt x="6144" y="2233"/>
                  </a:moveTo>
                  <a:cubicBezTo>
                    <a:pt x="8300" y="2233"/>
                    <a:pt x="10053" y="3988"/>
                    <a:pt x="10053" y="6144"/>
                  </a:cubicBezTo>
                  <a:cubicBezTo>
                    <a:pt x="10053" y="8299"/>
                    <a:pt x="8300" y="10054"/>
                    <a:pt x="6144" y="10054"/>
                  </a:cubicBezTo>
                  <a:cubicBezTo>
                    <a:pt x="3989" y="10054"/>
                    <a:pt x="2234" y="8299"/>
                    <a:pt x="2234" y="6144"/>
                  </a:cubicBezTo>
                  <a:cubicBezTo>
                    <a:pt x="2234" y="3988"/>
                    <a:pt x="3987" y="2233"/>
                    <a:pt x="6144" y="2233"/>
                  </a:cubicBezTo>
                  <a:close/>
                  <a:moveTo>
                    <a:pt x="1675" y="1"/>
                  </a:moveTo>
                  <a:cubicBezTo>
                    <a:pt x="752" y="1"/>
                    <a:pt x="0" y="751"/>
                    <a:pt x="0" y="1676"/>
                  </a:cubicBezTo>
                  <a:lnTo>
                    <a:pt x="0" y="10611"/>
                  </a:lnTo>
                  <a:cubicBezTo>
                    <a:pt x="0" y="11536"/>
                    <a:pt x="752" y="12286"/>
                    <a:pt x="1675" y="12286"/>
                  </a:cubicBezTo>
                  <a:lnTo>
                    <a:pt x="10612" y="12286"/>
                  </a:lnTo>
                  <a:cubicBezTo>
                    <a:pt x="11536" y="12286"/>
                    <a:pt x="12288" y="11536"/>
                    <a:pt x="12288" y="10611"/>
                  </a:cubicBezTo>
                  <a:lnTo>
                    <a:pt x="12288" y="1676"/>
                  </a:lnTo>
                  <a:cubicBezTo>
                    <a:pt x="12288" y="752"/>
                    <a:pt x="11536" y="1"/>
                    <a:pt x="106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23" name="Google Shape;223;p31"/>
            <p:cNvSpPr/>
            <p:nvPr/>
          </p:nvSpPr>
          <p:spPr>
            <a:xfrm>
              <a:off x="1005109" y="1863910"/>
              <a:ext cx="116622" cy="116559"/>
            </a:xfrm>
            <a:custGeom>
              <a:avLst/>
              <a:gdLst/>
              <a:ahLst/>
              <a:cxnLst/>
              <a:rect l="l" t="t" r="r" b="b"/>
              <a:pathLst>
                <a:path w="5588" h="5585" extrusionOk="0">
                  <a:moveTo>
                    <a:pt x="2794" y="0"/>
                  </a:moveTo>
                  <a:cubicBezTo>
                    <a:pt x="1255" y="0"/>
                    <a:pt x="1" y="1252"/>
                    <a:pt x="1" y="2793"/>
                  </a:cubicBezTo>
                  <a:cubicBezTo>
                    <a:pt x="1" y="4332"/>
                    <a:pt x="1255" y="5585"/>
                    <a:pt x="2794" y="5585"/>
                  </a:cubicBezTo>
                  <a:cubicBezTo>
                    <a:pt x="4333" y="5585"/>
                    <a:pt x="5587" y="4332"/>
                    <a:pt x="5587" y="2793"/>
                  </a:cubicBezTo>
                  <a:cubicBezTo>
                    <a:pt x="5587" y="1252"/>
                    <a:pt x="4333" y="0"/>
                    <a:pt x="27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24" name="Google Shape;224;p31"/>
            <p:cNvSpPr/>
            <p:nvPr/>
          </p:nvSpPr>
          <p:spPr>
            <a:xfrm>
              <a:off x="864491" y="1723250"/>
              <a:ext cx="397866" cy="397887"/>
            </a:xfrm>
            <a:custGeom>
              <a:avLst/>
              <a:gdLst/>
              <a:ahLst/>
              <a:cxnLst/>
              <a:rect l="l" t="t" r="r" b="b"/>
              <a:pathLst>
                <a:path w="19064" h="19065" extrusionOk="0">
                  <a:moveTo>
                    <a:pt x="14000" y="2271"/>
                  </a:moveTo>
                  <a:cubicBezTo>
                    <a:pt x="15539" y="2271"/>
                    <a:pt x="16794" y="3524"/>
                    <a:pt x="16794" y="5065"/>
                  </a:cubicBezTo>
                  <a:lnTo>
                    <a:pt x="16794" y="14000"/>
                  </a:lnTo>
                  <a:cubicBezTo>
                    <a:pt x="16794" y="15541"/>
                    <a:pt x="15539" y="16793"/>
                    <a:pt x="14000" y="16793"/>
                  </a:cubicBezTo>
                  <a:lnTo>
                    <a:pt x="5063" y="16793"/>
                  </a:lnTo>
                  <a:cubicBezTo>
                    <a:pt x="3524" y="16793"/>
                    <a:pt x="2272" y="15541"/>
                    <a:pt x="2272" y="14000"/>
                  </a:cubicBezTo>
                  <a:lnTo>
                    <a:pt x="2272" y="5065"/>
                  </a:lnTo>
                  <a:cubicBezTo>
                    <a:pt x="2272" y="3524"/>
                    <a:pt x="3524" y="2271"/>
                    <a:pt x="5063" y="2271"/>
                  </a:cubicBezTo>
                  <a:close/>
                  <a:moveTo>
                    <a:pt x="2829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29" y="19065"/>
                  </a:cubicBezTo>
                  <a:lnTo>
                    <a:pt x="16235" y="19065"/>
                  </a:lnTo>
                  <a:cubicBezTo>
                    <a:pt x="17774" y="19065"/>
                    <a:pt x="19063" y="17775"/>
                    <a:pt x="19063" y="16234"/>
                  </a:cubicBezTo>
                  <a:lnTo>
                    <a:pt x="19063" y="2831"/>
                  </a:lnTo>
                  <a:cubicBezTo>
                    <a:pt x="19063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</p:grpSp>
      <p:pic>
        <p:nvPicPr>
          <p:cNvPr id="225" name="Google Shape;225;p31"/>
          <p:cNvPicPr preferRelativeResize="0"/>
          <p:nvPr/>
        </p:nvPicPr>
        <p:blipFill rotWithShape="1">
          <a:blip r:embed="rId3">
            <a:alphaModFix/>
          </a:blip>
          <a:srcRect l="2527" t="20362" r="6231" b="9853"/>
          <a:stretch/>
        </p:blipFill>
        <p:spPr>
          <a:xfrm>
            <a:off x="2525613" y="2625700"/>
            <a:ext cx="4092776" cy="222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2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Collection</a:t>
            </a:r>
            <a:endParaRPr/>
          </a:p>
        </p:txBody>
      </p:sp>
      <p:cxnSp>
        <p:nvCxnSpPr>
          <p:cNvPr id="231" name="Google Shape;231;p32"/>
          <p:cNvCxnSpPr/>
          <p:nvPr/>
        </p:nvCxnSpPr>
        <p:spPr>
          <a:xfrm>
            <a:off x="588400" y="3652200"/>
            <a:ext cx="0" cy="1515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2" name="Google Shape;232;p32"/>
          <p:cNvSpPr/>
          <p:nvPr/>
        </p:nvSpPr>
        <p:spPr>
          <a:xfrm>
            <a:off x="175500" y="166100"/>
            <a:ext cx="1023300" cy="946200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FFFFFF">
              <a:alpha val="42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32"/>
          <p:cNvSpPr txBox="1">
            <a:spLocks noGrp="1"/>
          </p:cNvSpPr>
          <p:nvPr>
            <p:ph type="ctrTitle"/>
          </p:nvPr>
        </p:nvSpPr>
        <p:spPr>
          <a:xfrm>
            <a:off x="2005525" y="1007250"/>
            <a:ext cx="6326100" cy="368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/>
              <a:t>Scrape Instagram posts of 12 food influencers within 1 month (30 May-30 June) </a:t>
            </a:r>
            <a:endParaRPr sz="2200" b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50" b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 b="0"/>
              <a:t>1. danielfooddiary (239k)</a:t>
            </a:r>
            <a:endParaRPr sz="1250" b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 b="0"/>
              <a:t>2. misstamchiak (154k)</a:t>
            </a:r>
            <a:endParaRPr sz="1250" b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 b="0"/>
              <a:t>3. ieatishootipost (136k)</a:t>
            </a:r>
            <a:endParaRPr sz="1250" b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 b="0"/>
              <a:t>4. sethluicious (114k)</a:t>
            </a:r>
            <a:endParaRPr sz="1250" b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 b="0"/>
              <a:t>5. foodkingnoc (109k)</a:t>
            </a:r>
            <a:endParaRPr sz="1250" b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 b="0"/>
              <a:t>6. eatbooksg (75.7k)</a:t>
            </a:r>
            <a:endParaRPr sz="1250" b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 b="0"/>
              <a:t>7. stormscape (73.6k)</a:t>
            </a:r>
            <a:endParaRPr sz="1250" b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 b="0"/>
              <a:t>8. 8days_eat (64.8k)</a:t>
            </a:r>
            <a:endParaRPr sz="1250" b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 b="0"/>
              <a:t>9. hungrygowhere (62.7k)</a:t>
            </a:r>
            <a:endParaRPr sz="1250" b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 b="0"/>
              <a:t>10. burpple (61.4k)</a:t>
            </a:r>
            <a:endParaRPr sz="1250" b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 b="0"/>
              <a:t>11. sgfoodonfoot (54.9k)</a:t>
            </a:r>
            <a:endParaRPr sz="1250" b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 b="0"/>
              <a:t>12. sheeatsshecooks(53.6k)</a:t>
            </a:r>
            <a:endParaRPr sz="1250" b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 b="0"/>
              <a:t>13. fundamentally_flawed (46.6k)</a:t>
            </a:r>
            <a:endParaRPr sz="1250" b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 b="0"/>
              <a:t>14. thesilverchef (46.5k)</a:t>
            </a:r>
            <a:endParaRPr sz="2300" b="0"/>
          </a:p>
        </p:txBody>
      </p:sp>
      <p:grpSp>
        <p:nvGrpSpPr>
          <p:cNvPr id="234" name="Google Shape;234;p32"/>
          <p:cNvGrpSpPr/>
          <p:nvPr/>
        </p:nvGrpSpPr>
        <p:grpSpPr>
          <a:xfrm>
            <a:off x="460165" y="414085"/>
            <a:ext cx="453965" cy="450248"/>
            <a:chOff x="864491" y="1723250"/>
            <a:chExt cx="397866" cy="397887"/>
          </a:xfrm>
        </p:grpSpPr>
        <p:sp>
          <p:nvSpPr>
            <p:cNvPr id="235" name="Google Shape;235;p32"/>
            <p:cNvSpPr/>
            <p:nvPr/>
          </p:nvSpPr>
          <p:spPr>
            <a:xfrm>
              <a:off x="935197" y="1793977"/>
              <a:ext cx="256451" cy="256430"/>
            </a:xfrm>
            <a:custGeom>
              <a:avLst/>
              <a:gdLst/>
              <a:ahLst/>
              <a:cxnLst/>
              <a:rect l="l" t="t" r="r" b="b"/>
              <a:pathLst>
                <a:path w="12288" h="12287" extrusionOk="0">
                  <a:moveTo>
                    <a:pt x="10053" y="1117"/>
                  </a:moveTo>
                  <a:cubicBezTo>
                    <a:pt x="10669" y="1117"/>
                    <a:pt x="11171" y="1617"/>
                    <a:pt x="11171" y="2233"/>
                  </a:cubicBezTo>
                  <a:cubicBezTo>
                    <a:pt x="11170" y="2850"/>
                    <a:pt x="10669" y="3351"/>
                    <a:pt x="10053" y="3351"/>
                  </a:cubicBezTo>
                  <a:cubicBezTo>
                    <a:pt x="9438" y="3351"/>
                    <a:pt x="8937" y="2850"/>
                    <a:pt x="8937" y="2233"/>
                  </a:cubicBezTo>
                  <a:cubicBezTo>
                    <a:pt x="8937" y="1617"/>
                    <a:pt x="9438" y="1117"/>
                    <a:pt x="10053" y="1117"/>
                  </a:cubicBezTo>
                  <a:close/>
                  <a:moveTo>
                    <a:pt x="6144" y="2233"/>
                  </a:moveTo>
                  <a:cubicBezTo>
                    <a:pt x="8300" y="2233"/>
                    <a:pt x="10053" y="3988"/>
                    <a:pt x="10053" y="6144"/>
                  </a:cubicBezTo>
                  <a:cubicBezTo>
                    <a:pt x="10053" y="8299"/>
                    <a:pt x="8300" y="10054"/>
                    <a:pt x="6144" y="10054"/>
                  </a:cubicBezTo>
                  <a:cubicBezTo>
                    <a:pt x="3989" y="10054"/>
                    <a:pt x="2234" y="8299"/>
                    <a:pt x="2234" y="6144"/>
                  </a:cubicBezTo>
                  <a:cubicBezTo>
                    <a:pt x="2234" y="3988"/>
                    <a:pt x="3987" y="2233"/>
                    <a:pt x="6144" y="2233"/>
                  </a:cubicBezTo>
                  <a:close/>
                  <a:moveTo>
                    <a:pt x="1675" y="1"/>
                  </a:moveTo>
                  <a:cubicBezTo>
                    <a:pt x="752" y="1"/>
                    <a:pt x="0" y="751"/>
                    <a:pt x="0" y="1676"/>
                  </a:cubicBezTo>
                  <a:lnTo>
                    <a:pt x="0" y="10611"/>
                  </a:lnTo>
                  <a:cubicBezTo>
                    <a:pt x="0" y="11536"/>
                    <a:pt x="752" y="12286"/>
                    <a:pt x="1675" y="12286"/>
                  </a:cubicBezTo>
                  <a:lnTo>
                    <a:pt x="10612" y="12286"/>
                  </a:lnTo>
                  <a:cubicBezTo>
                    <a:pt x="11536" y="12286"/>
                    <a:pt x="12288" y="11536"/>
                    <a:pt x="12288" y="10611"/>
                  </a:cubicBezTo>
                  <a:lnTo>
                    <a:pt x="12288" y="1676"/>
                  </a:lnTo>
                  <a:cubicBezTo>
                    <a:pt x="12288" y="752"/>
                    <a:pt x="11536" y="1"/>
                    <a:pt x="106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36" name="Google Shape;236;p32"/>
            <p:cNvSpPr/>
            <p:nvPr/>
          </p:nvSpPr>
          <p:spPr>
            <a:xfrm>
              <a:off x="1005109" y="1863910"/>
              <a:ext cx="116622" cy="116559"/>
            </a:xfrm>
            <a:custGeom>
              <a:avLst/>
              <a:gdLst/>
              <a:ahLst/>
              <a:cxnLst/>
              <a:rect l="l" t="t" r="r" b="b"/>
              <a:pathLst>
                <a:path w="5588" h="5585" extrusionOk="0">
                  <a:moveTo>
                    <a:pt x="2794" y="0"/>
                  </a:moveTo>
                  <a:cubicBezTo>
                    <a:pt x="1255" y="0"/>
                    <a:pt x="1" y="1252"/>
                    <a:pt x="1" y="2793"/>
                  </a:cubicBezTo>
                  <a:cubicBezTo>
                    <a:pt x="1" y="4332"/>
                    <a:pt x="1255" y="5585"/>
                    <a:pt x="2794" y="5585"/>
                  </a:cubicBezTo>
                  <a:cubicBezTo>
                    <a:pt x="4333" y="5585"/>
                    <a:pt x="5587" y="4332"/>
                    <a:pt x="5587" y="2793"/>
                  </a:cubicBezTo>
                  <a:cubicBezTo>
                    <a:pt x="5587" y="1252"/>
                    <a:pt x="4333" y="0"/>
                    <a:pt x="27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37" name="Google Shape;237;p32"/>
            <p:cNvSpPr/>
            <p:nvPr/>
          </p:nvSpPr>
          <p:spPr>
            <a:xfrm>
              <a:off x="864491" y="1723250"/>
              <a:ext cx="397866" cy="397887"/>
            </a:xfrm>
            <a:custGeom>
              <a:avLst/>
              <a:gdLst/>
              <a:ahLst/>
              <a:cxnLst/>
              <a:rect l="l" t="t" r="r" b="b"/>
              <a:pathLst>
                <a:path w="19064" h="19065" extrusionOk="0">
                  <a:moveTo>
                    <a:pt x="14000" y="2271"/>
                  </a:moveTo>
                  <a:cubicBezTo>
                    <a:pt x="15539" y="2271"/>
                    <a:pt x="16794" y="3524"/>
                    <a:pt x="16794" y="5065"/>
                  </a:cubicBezTo>
                  <a:lnTo>
                    <a:pt x="16794" y="14000"/>
                  </a:lnTo>
                  <a:cubicBezTo>
                    <a:pt x="16794" y="15541"/>
                    <a:pt x="15539" y="16793"/>
                    <a:pt x="14000" y="16793"/>
                  </a:cubicBezTo>
                  <a:lnTo>
                    <a:pt x="5063" y="16793"/>
                  </a:lnTo>
                  <a:cubicBezTo>
                    <a:pt x="3524" y="16793"/>
                    <a:pt x="2272" y="15541"/>
                    <a:pt x="2272" y="14000"/>
                  </a:cubicBezTo>
                  <a:lnTo>
                    <a:pt x="2272" y="5065"/>
                  </a:lnTo>
                  <a:cubicBezTo>
                    <a:pt x="2272" y="3524"/>
                    <a:pt x="3524" y="2271"/>
                    <a:pt x="5063" y="2271"/>
                  </a:cubicBezTo>
                  <a:close/>
                  <a:moveTo>
                    <a:pt x="2829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29" y="19065"/>
                  </a:cubicBezTo>
                  <a:lnTo>
                    <a:pt x="16235" y="19065"/>
                  </a:lnTo>
                  <a:cubicBezTo>
                    <a:pt x="17774" y="19065"/>
                    <a:pt x="19063" y="17775"/>
                    <a:pt x="19063" y="16234"/>
                  </a:cubicBezTo>
                  <a:lnTo>
                    <a:pt x="19063" y="2831"/>
                  </a:lnTo>
                  <a:cubicBezTo>
                    <a:pt x="19063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</p:grpSp>
      <p:sp>
        <p:nvSpPr>
          <p:cNvPr id="238" name="Google Shape;238;p32"/>
          <p:cNvSpPr txBox="1">
            <a:spLocks noGrp="1"/>
          </p:cNvSpPr>
          <p:nvPr>
            <p:ph type="ctrTitle"/>
          </p:nvPr>
        </p:nvSpPr>
        <p:spPr>
          <a:xfrm>
            <a:off x="5236725" y="2632775"/>
            <a:ext cx="2676000" cy="117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/>
              <a:t>Select 12 most relevant influencers</a:t>
            </a:r>
            <a:endParaRPr sz="2300" b="0"/>
          </a:p>
        </p:txBody>
      </p:sp>
      <p:cxnSp>
        <p:nvCxnSpPr>
          <p:cNvPr id="239" name="Google Shape;239;p32"/>
          <p:cNvCxnSpPr/>
          <p:nvPr/>
        </p:nvCxnSpPr>
        <p:spPr>
          <a:xfrm>
            <a:off x="4344100" y="3218825"/>
            <a:ext cx="85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3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Collection</a:t>
            </a:r>
            <a:endParaRPr/>
          </a:p>
        </p:txBody>
      </p:sp>
      <p:cxnSp>
        <p:nvCxnSpPr>
          <p:cNvPr id="245" name="Google Shape;245;p33"/>
          <p:cNvCxnSpPr/>
          <p:nvPr/>
        </p:nvCxnSpPr>
        <p:spPr>
          <a:xfrm>
            <a:off x="588400" y="3652200"/>
            <a:ext cx="0" cy="1515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6" name="Google Shape;246;p33"/>
          <p:cNvSpPr/>
          <p:nvPr/>
        </p:nvSpPr>
        <p:spPr>
          <a:xfrm>
            <a:off x="175500" y="166100"/>
            <a:ext cx="1023300" cy="946200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FFFFFF">
              <a:alpha val="42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33"/>
          <p:cNvSpPr txBox="1">
            <a:spLocks noGrp="1"/>
          </p:cNvSpPr>
          <p:nvPr>
            <p:ph type="ctrTitle"/>
          </p:nvPr>
        </p:nvSpPr>
        <p:spPr>
          <a:xfrm>
            <a:off x="2005525" y="1007250"/>
            <a:ext cx="6326100" cy="155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/>
              <a:t>Scrape Instagram posts of 12 food influencers</a:t>
            </a:r>
            <a:endParaRPr sz="2200" b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/>
              <a:t>1 month (30 May-30 June) </a:t>
            </a:r>
            <a:endParaRPr sz="2200" b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 b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0"/>
              <a:t>Example scrape:</a:t>
            </a:r>
            <a:endParaRPr sz="1500" b="0"/>
          </a:p>
        </p:txBody>
      </p:sp>
      <p:grpSp>
        <p:nvGrpSpPr>
          <p:cNvPr id="248" name="Google Shape;248;p33"/>
          <p:cNvGrpSpPr/>
          <p:nvPr/>
        </p:nvGrpSpPr>
        <p:grpSpPr>
          <a:xfrm>
            <a:off x="460165" y="414085"/>
            <a:ext cx="453965" cy="450248"/>
            <a:chOff x="864491" y="1723250"/>
            <a:chExt cx="397866" cy="397887"/>
          </a:xfrm>
        </p:grpSpPr>
        <p:sp>
          <p:nvSpPr>
            <p:cNvPr id="249" name="Google Shape;249;p33"/>
            <p:cNvSpPr/>
            <p:nvPr/>
          </p:nvSpPr>
          <p:spPr>
            <a:xfrm>
              <a:off x="935197" y="1793977"/>
              <a:ext cx="256451" cy="256430"/>
            </a:xfrm>
            <a:custGeom>
              <a:avLst/>
              <a:gdLst/>
              <a:ahLst/>
              <a:cxnLst/>
              <a:rect l="l" t="t" r="r" b="b"/>
              <a:pathLst>
                <a:path w="12288" h="12287" extrusionOk="0">
                  <a:moveTo>
                    <a:pt x="10053" y="1117"/>
                  </a:moveTo>
                  <a:cubicBezTo>
                    <a:pt x="10669" y="1117"/>
                    <a:pt x="11171" y="1617"/>
                    <a:pt x="11171" y="2233"/>
                  </a:cubicBezTo>
                  <a:cubicBezTo>
                    <a:pt x="11170" y="2850"/>
                    <a:pt x="10669" y="3351"/>
                    <a:pt x="10053" y="3351"/>
                  </a:cubicBezTo>
                  <a:cubicBezTo>
                    <a:pt x="9438" y="3351"/>
                    <a:pt x="8937" y="2850"/>
                    <a:pt x="8937" y="2233"/>
                  </a:cubicBezTo>
                  <a:cubicBezTo>
                    <a:pt x="8937" y="1617"/>
                    <a:pt x="9438" y="1117"/>
                    <a:pt x="10053" y="1117"/>
                  </a:cubicBezTo>
                  <a:close/>
                  <a:moveTo>
                    <a:pt x="6144" y="2233"/>
                  </a:moveTo>
                  <a:cubicBezTo>
                    <a:pt x="8300" y="2233"/>
                    <a:pt x="10053" y="3988"/>
                    <a:pt x="10053" y="6144"/>
                  </a:cubicBezTo>
                  <a:cubicBezTo>
                    <a:pt x="10053" y="8299"/>
                    <a:pt x="8300" y="10054"/>
                    <a:pt x="6144" y="10054"/>
                  </a:cubicBezTo>
                  <a:cubicBezTo>
                    <a:pt x="3989" y="10054"/>
                    <a:pt x="2234" y="8299"/>
                    <a:pt x="2234" y="6144"/>
                  </a:cubicBezTo>
                  <a:cubicBezTo>
                    <a:pt x="2234" y="3988"/>
                    <a:pt x="3987" y="2233"/>
                    <a:pt x="6144" y="2233"/>
                  </a:cubicBezTo>
                  <a:close/>
                  <a:moveTo>
                    <a:pt x="1675" y="1"/>
                  </a:moveTo>
                  <a:cubicBezTo>
                    <a:pt x="752" y="1"/>
                    <a:pt x="0" y="751"/>
                    <a:pt x="0" y="1676"/>
                  </a:cubicBezTo>
                  <a:lnTo>
                    <a:pt x="0" y="10611"/>
                  </a:lnTo>
                  <a:cubicBezTo>
                    <a:pt x="0" y="11536"/>
                    <a:pt x="752" y="12286"/>
                    <a:pt x="1675" y="12286"/>
                  </a:cubicBezTo>
                  <a:lnTo>
                    <a:pt x="10612" y="12286"/>
                  </a:lnTo>
                  <a:cubicBezTo>
                    <a:pt x="11536" y="12286"/>
                    <a:pt x="12288" y="11536"/>
                    <a:pt x="12288" y="10611"/>
                  </a:cubicBezTo>
                  <a:lnTo>
                    <a:pt x="12288" y="1676"/>
                  </a:lnTo>
                  <a:cubicBezTo>
                    <a:pt x="12288" y="752"/>
                    <a:pt x="11536" y="1"/>
                    <a:pt x="106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50" name="Google Shape;250;p33"/>
            <p:cNvSpPr/>
            <p:nvPr/>
          </p:nvSpPr>
          <p:spPr>
            <a:xfrm>
              <a:off x="1005109" y="1863910"/>
              <a:ext cx="116622" cy="116559"/>
            </a:xfrm>
            <a:custGeom>
              <a:avLst/>
              <a:gdLst/>
              <a:ahLst/>
              <a:cxnLst/>
              <a:rect l="l" t="t" r="r" b="b"/>
              <a:pathLst>
                <a:path w="5588" h="5585" extrusionOk="0">
                  <a:moveTo>
                    <a:pt x="2794" y="0"/>
                  </a:moveTo>
                  <a:cubicBezTo>
                    <a:pt x="1255" y="0"/>
                    <a:pt x="1" y="1252"/>
                    <a:pt x="1" y="2793"/>
                  </a:cubicBezTo>
                  <a:cubicBezTo>
                    <a:pt x="1" y="4332"/>
                    <a:pt x="1255" y="5585"/>
                    <a:pt x="2794" y="5585"/>
                  </a:cubicBezTo>
                  <a:cubicBezTo>
                    <a:pt x="4333" y="5585"/>
                    <a:pt x="5587" y="4332"/>
                    <a:pt x="5587" y="2793"/>
                  </a:cubicBezTo>
                  <a:cubicBezTo>
                    <a:pt x="5587" y="1252"/>
                    <a:pt x="4333" y="0"/>
                    <a:pt x="27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51" name="Google Shape;251;p33"/>
            <p:cNvSpPr/>
            <p:nvPr/>
          </p:nvSpPr>
          <p:spPr>
            <a:xfrm>
              <a:off x="864491" y="1723250"/>
              <a:ext cx="397866" cy="397887"/>
            </a:xfrm>
            <a:custGeom>
              <a:avLst/>
              <a:gdLst/>
              <a:ahLst/>
              <a:cxnLst/>
              <a:rect l="l" t="t" r="r" b="b"/>
              <a:pathLst>
                <a:path w="19064" h="19065" extrusionOk="0">
                  <a:moveTo>
                    <a:pt x="14000" y="2271"/>
                  </a:moveTo>
                  <a:cubicBezTo>
                    <a:pt x="15539" y="2271"/>
                    <a:pt x="16794" y="3524"/>
                    <a:pt x="16794" y="5065"/>
                  </a:cubicBezTo>
                  <a:lnTo>
                    <a:pt x="16794" y="14000"/>
                  </a:lnTo>
                  <a:cubicBezTo>
                    <a:pt x="16794" y="15541"/>
                    <a:pt x="15539" y="16793"/>
                    <a:pt x="14000" y="16793"/>
                  </a:cubicBezTo>
                  <a:lnTo>
                    <a:pt x="5063" y="16793"/>
                  </a:lnTo>
                  <a:cubicBezTo>
                    <a:pt x="3524" y="16793"/>
                    <a:pt x="2272" y="15541"/>
                    <a:pt x="2272" y="14000"/>
                  </a:cubicBezTo>
                  <a:lnTo>
                    <a:pt x="2272" y="5065"/>
                  </a:lnTo>
                  <a:cubicBezTo>
                    <a:pt x="2272" y="3524"/>
                    <a:pt x="3524" y="2271"/>
                    <a:pt x="5063" y="2271"/>
                  </a:cubicBezTo>
                  <a:close/>
                  <a:moveTo>
                    <a:pt x="2829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29" y="19065"/>
                  </a:cubicBezTo>
                  <a:lnTo>
                    <a:pt x="16235" y="19065"/>
                  </a:lnTo>
                  <a:cubicBezTo>
                    <a:pt x="17774" y="19065"/>
                    <a:pt x="19063" y="17775"/>
                    <a:pt x="19063" y="16234"/>
                  </a:cubicBezTo>
                  <a:lnTo>
                    <a:pt x="19063" y="2831"/>
                  </a:lnTo>
                  <a:cubicBezTo>
                    <a:pt x="19063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</p:grpSp>
      <p:pic>
        <p:nvPicPr>
          <p:cNvPr id="252" name="Google Shape;25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2900" y="2352477"/>
            <a:ext cx="6666349" cy="1912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4"/>
          <p:cNvSpPr txBox="1">
            <a:spLocks noGrp="1"/>
          </p:cNvSpPr>
          <p:nvPr>
            <p:ph type="ctrTitle"/>
          </p:nvPr>
        </p:nvSpPr>
        <p:spPr>
          <a:xfrm>
            <a:off x="1870147" y="352850"/>
            <a:ext cx="6480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Feature Engineering - WordCloud and One-Hot Encoding</a:t>
            </a:r>
            <a:endParaRPr sz="2500"/>
          </a:p>
        </p:txBody>
      </p:sp>
      <p:cxnSp>
        <p:nvCxnSpPr>
          <p:cNvPr id="258" name="Google Shape;258;p34"/>
          <p:cNvCxnSpPr/>
          <p:nvPr/>
        </p:nvCxnSpPr>
        <p:spPr>
          <a:xfrm>
            <a:off x="588400" y="3652200"/>
            <a:ext cx="0" cy="1515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9" name="Google Shape;259;p34"/>
          <p:cNvSpPr/>
          <p:nvPr/>
        </p:nvSpPr>
        <p:spPr>
          <a:xfrm>
            <a:off x="175500" y="166100"/>
            <a:ext cx="1023300" cy="946200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FFFFFF">
              <a:alpha val="42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34"/>
          <p:cNvSpPr txBox="1">
            <a:spLocks noGrp="1"/>
          </p:cNvSpPr>
          <p:nvPr>
            <p:ph type="ctrTitle"/>
          </p:nvPr>
        </p:nvSpPr>
        <p:spPr>
          <a:xfrm>
            <a:off x="1915350" y="1438825"/>
            <a:ext cx="6580500" cy="319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 b="0"/>
              <a:t>Extracting features from our raw data via data mining techniques</a:t>
            </a:r>
            <a:endParaRPr sz="2200" b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200" b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 b="0"/>
              <a:t>The techniques include:</a:t>
            </a:r>
            <a:endParaRPr sz="2200" b="0"/>
          </a:p>
          <a:p>
            <a:pPr marL="457200" marR="0" lvl="0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lang="en" sz="2200" b="0" u="sng"/>
              <a:t>WordCloud</a:t>
            </a:r>
            <a:r>
              <a:rPr lang="en" sz="2200" b="0"/>
              <a:t> to create corpus of food items to search for</a:t>
            </a:r>
            <a:endParaRPr sz="2200" b="0"/>
          </a:p>
          <a:p>
            <a:pPr marL="457200" marR="0" lvl="0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lang="en" sz="2200" b="0" u="sng"/>
              <a:t>One-hot encoding</a:t>
            </a:r>
            <a:r>
              <a:rPr lang="en" sz="2200" b="0"/>
              <a:t> the chosen corpus on each post caption by creating new columns to contain labels</a:t>
            </a:r>
            <a:endParaRPr sz="2200" b="0"/>
          </a:p>
        </p:txBody>
      </p:sp>
      <p:grpSp>
        <p:nvGrpSpPr>
          <p:cNvPr id="261" name="Google Shape;261;p34"/>
          <p:cNvGrpSpPr/>
          <p:nvPr/>
        </p:nvGrpSpPr>
        <p:grpSpPr>
          <a:xfrm>
            <a:off x="393810" y="366835"/>
            <a:ext cx="586670" cy="544750"/>
            <a:chOff x="5049725" y="2635825"/>
            <a:chExt cx="481825" cy="451700"/>
          </a:xfrm>
        </p:grpSpPr>
        <p:sp>
          <p:nvSpPr>
            <p:cNvPr id="262" name="Google Shape;262;p34"/>
            <p:cNvSpPr/>
            <p:nvPr/>
          </p:nvSpPr>
          <p:spPr>
            <a:xfrm>
              <a:off x="5135325" y="3031050"/>
              <a:ext cx="310550" cy="56475"/>
            </a:xfrm>
            <a:custGeom>
              <a:avLst/>
              <a:gdLst/>
              <a:ahLst/>
              <a:cxnLst/>
              <a:rect l="l" t="t" r="r" b="b"/>
              <a:pathLst>
                <a:path w="12422" h="2259" extrusionOk="0">
                  <a:moveTo>
                    <a:pt x="2791" y="0"/>
                  </a:moveTo>
                  <a:lnTo>
                    <a:pt x="2415" y="1130"/>
                  </a:lnTo>
                  <a:lnTo>
                    <a:pt x="566" y="1130"/>
                  </a:lnTo>
                  <a:cubicBezTo>
                    <a:pt x="253" y="1130"/>
                    <a:pt x="0" y="1383"/>
                    <a:pt x="0" y="1696"/>
                  </a:cubicBezTo>
                  <a:cubicBezTo>
                    <a:pt x="0" y="2006"/>
                    <a:pt x="253" y="2259"/>
                    <a:pt x="566" y="2259"/>
                  </a:cubicBezTo>
                  <a:lnTo>
                    <a:pt x="11858" y="2259"/>
                  </a:lnTo>
                  <a:cubicBezTo>
                    <a:pt x="12169" y="2259"/>
                    <a:pt x="12421" y="2006"/>
                    <a:pt x="12421" y="1696"/>
                  </a:cubicBezTo>
                  <a:cubicBezTo>
                    <a:pt x="12421" y="1383"/>
                    <a:pt x="12169" y="1130"/>
                    <a:pt x="11858" y="1130"/>
                  </a:cubicBezTo>
                  <a:lnTo>
                    <a:pt x="10006" y="1130"/>
                  </a:lnTo>
                  <a:lnTo>
                    <a:pt x="963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63" name="Google Shape;263;p34"/>
            <p:cNvSpPr/>
            <p:nvPr/>
          </p:nvSpPr>
          <p:spPr>
            <a:xfrm>
              <a:off x="5049725" y="2946350"/>
              <a:ext cx="481825" cy="56500"/>
            </a:xfrm>
            <a:custGeom>
              <a:avLst/>
              <a:gdLst/>
              <a:ahLst/>
              <a:cxnLst/>
              <a:rect l="l" t="t" r="r" b="b"/>
              <a:pathLst>
                <a:path w="19273" h="2260" extrusionOk="0">
                  <a:moveTo>
                    <a:pt x="0" y="1"/>
                  </a:moveTo>
                  <a:lnTo>
                    <a:pt x="0" y="567"/>
                  </a:lnTo>
                  <a:cubicBezTo>
                    <a:pt x="0" y="1500"/>
                    <a:pt x="756" y="2259"/>
                    <a:pt x="1693" y="2259"/>
                  </a:cubicBezTo>
                  <a:lnTo>
                    <a:pt x="17577" y="2259"/>
                  </a:lnTo>
                  <a:cubicBezTo>
                    <a:pt x="18513" y="2259"/>
                    <a:pt x="19269" y="1500"/>
                    <a:pt x="19272" y="567"/>
                  </a:cubicBezTo>
                  <a:lnTo>
                    <a:pt x="192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64" name="Google Shape;264;p34"/>
            <p:cNvSpPr/>
            <p:nvPr/>
          </p:nvSpPr>
          <p:spPr>
            <a:xfrm>
              <a:off x="5049725" y="2635825"/>
              <a:ext cx="481825" cy="282325"/>
            </a:xfrm>
            <a:custGeom>
              <a:avLst/>
              <a:gdLst/>
              <a:ahLst/>
              <a:cxnLst/>
              <a:rect l="l" t="t" r="r" b="b"/>
              <a:pathLst>
                <a:path w="19273" h="11293" extrusionOk="0">
                  <a:moveTo>
                    <a:pt x="1693" y="0"/>
                  </a:moveTo>
                  <a:cubicBezTo>
                    <a:pt x="756" y="0"/>
                    <a:pt x="0" y="759"/>
                    <a:pt x="0" y="1696"/>
                  </a:cubicBezTo>
                  <a:lnTo>
                    <a:pt x="0" y="11293"/>
                  </a:lnTo>
                  <a:lnTo>
                    <a:pt x="19272" y="11293"/>
                  </a:lnTo>
                  <a:lnTo>
                    <a:pt x="19272" y="1696"/>
                  </a:lnTo>
                  <a:cubicBezTo>
                    <a:pt x="19269" y="759"/>
                    <a:pt x="18513" y="0"/>
                    <a:pt x="175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Tech Newsletter by Slidesgo">
  <a:themeElements>
    <a:clrScheme name="Simple Light">
      <a:dk1>
        <a:srgbClr val="FFFFFF"/>
      </a:dk1>
      <a:lt1>
        <a:srgbClr val="48126A"/>
      </a:lt1>
      <a:dk2>
        <a:srgbClr val="FF8CFF"/>
      </a:dk2>
      <a:lt2>
        <a:srgbClr val="6769FF"/>
      </a:lt2>
      <a:accent1>
        <a:srgbClr val="000044"/>
      </a:accent1>
      <a:accent2>
        <a:srgbClr val="48126A"/>
      </a:accent2>
      <a:accent3>
        <a:srgbClr val="8F258F"/>
      </a:accent3>
      <a:accent4>
        <a:srgbClr val="FF8CFF"/>
      </a:accent4>
      <a:accent5>
        <a:srgbClr val="784CCF"/>
      </a:accent5>
      <a:accent6>
        <a:srgbClr val="6769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867</Words>
  <Application>Microsoft Office PowerPoint</Application>
  <PresentationFormat>On-screen Show (16:9)</PresentationFormat>
  <Paragraphs>176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Roboto Condensed Light</vt:lpstr>
      <vt:lpstr>Fira Sans Extra Condensed Medium</vt:lpstr>
      <vt:lpstr>Squada One</vt:lpstr>
      <vt:lpstr>Roboto Condensed</vt:lpstr>
      <vt:lpstr>Arial</vt:lpstr>
      <vt:lpstr>Exo 2</vt:lpstr>
      <vt:lpstr>Tech Newsletter by Slidesgo</vt:lpstr>
      <vt:lpstr>FoodieBuddie</vt:lpstr>
      <vt:lpstr>Contents</vt:lpstr>
      <vt:lpstr>Why Food Singapore, the Food Paradise</vt:lpstr>
      <vt:lpstr>Objectives</vt:lpstr>
      <vt:lpstr>Overview</vt:lpstr>
      <vt:lpstr>Why Instagram</vt:lpstr>
      <vt:lpstr>Data Collection</vt:lpstr>
      <vt:lpstr>Data Collection</vt:lpstr>
      <vt:lpstr>Feature Engineering - WordCloud and One-Hot Encoding</vt:lpstr>
      <vt:lpstr>Data Analysis</vt:lpstr>
      <vt:lpstr>1.1. WORD FREQUENCY ANALYSIS IDENTIFY TOP FOOD</vt:lpstr>
      <vt:lpstr>1.2. WORD FREQUENCY ANALYSIS IDENTIFY TOP INFLUENCERS</vt:lpstr>
      <vt:lpstr>2. SOCIAL NETWORK ANALYSIS</vt:lpstr>
      <vt:lpstr>Non-Technical Limitations</vt:lpstr>
      <vt:lpstr>Technical Limitations</vt:lpstr>
      <vt:lpstr>Extension: Data Analysis</vt:lpstr>
      <vt:lpstr>3. SENTIMENT ANALYSIS More accurate metric</vt:lpstr>
      <vt:lpstr>Jim Meng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FoodieBuddie</dc:title>
  <cp:lastModifiedBy>KOK Jim Meng</cp:lastModifiedBy>
  <cp:revision>5</cp:revision>
  <dcterms:modified xsi:type="dcterms:W3CDTF">2020-07-02T02:00:45Z</dcterms:modified>
</cp:coreProperties>
</file>